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2/14/2020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364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23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2/14/2020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141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2/14/2020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160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2/14/2020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1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976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760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323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63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2/14/2020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5345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2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2/14/2020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56749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8C63BDA0-BE83-4537-AFCC-FD7D62A4B69F}"/>
              </a:ext>
            </a:extLst>
          </p:cNvPr>
          <p:cNvPicPr>
            <a:picLocks noChangeAspect="1"/>
          </p:cNvPicPr>
          <p:nvPr/>
        </p:nvPicPr>
        <p:blipFill rotWithShape="1">
          <a:blip r:embed="rId2"/>
          <a:srcRect t="8636" b="7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85571"/>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16FC1C-F0D5-41E8-9C61-24BA0417AB7C}"/>
              </a:ext>
            </a:extLst>
          </p:cNvPr>
          <p:cNvSpPr>
            <a:spLocks noGrp="1"/>
          </p:cNvSpPr>
          <p:nvPr>
            <p:ph type="ctrTitle"/>
          </p:nvPr>
        </p:nvSpPr>
        <p:spPr>
          <a:xfrm>
            <a:off x="609599" y="4572000"/>
            <a:ext cx="10965141" cy="895244"/>
          </a:xfrm>
        </p:spPr>
        <p:txBody>
          <a:bodyPr>
            <a:normAutofit fontScale="90000"/>
          </a:bodyPr>
          <a:lstStyle/>
          <a:p>
            <a:r>
              <a:rPr lang="en-US" sz="4000" dirty="0">
                <a:solidFill>
                  <a:srgbClr val="FFFFFF"/>
                </a:solidFill>
              </a:rPr>
              <a:t>Project quantity spreadsheet (</a:t>
            </a:r>
            <a:r>
              <a:rPr lang="en-US" sz="4000" dirty="0" err="1">
                <a:solidFill>
                  <a:srgbClr val="FFFFFF"/>
                </a:solidFill>
              </a:rPr>
              <a:t>pqs</a:t>
            </a:r>
            <a:r>
              <a:rPr lang="en-US" sz="4000" dirty="0">
                <a:solidFill>
                  <a:srgbClr val="FFFFFF"/>
                </a:solidFill>
              </a:rPr>
              <a:t>)</a:t>
            </a:r>
          </a:p>
        </p:txBody>
      </p:sp>
    </p:spTree>
    <p:extLst>
      <p:ext uri="{BB962C8B-B14F-4D97-AF65-F5344CB8AC3E}">
        <p14:creationId xmlns:p14="http://schemas.microsoft.com/office/powerpoint/2010/main" val="36722107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078C-F884-4432-8E8B-C436DCE5C03C}"/>
              </a:ext>
            </a:extLst>
          </p:cNvPr>
          <p:cNvSpPr>
            <a:spLocks noGrp="1"/>
          </p:cNvSpPr>
          <p:nvPr>
            <p:ph type="title"/>
          </p:nvPr>
        </p:nvSpPr>
        <p:spPr/>
        <p:txBody>
          <a:bodyPr/>
          <a:lstStyle/>
          <a:p>
            <a:r>
              <a:rPr lang="en-US" dirty="0"/>
              <a:t>INTRODUCTION TO THE PROJECT QUANTITY SPREADSHEET</a:t>
            </a:r>
          </a:p>
        </p:txBody>
      </p:sp>
      <p:sp>
        <p:nvSpPr>
          <p:cNvPr id="3" name="Content Placeholder 2">
            <a:extLst>
              <a:ext uri="{FF2B5EF4-FFF2-40B4-BE49-F238E27FC236}">
                <a16:creationId xmlns:a16="http://schemas.microsoft.com/office/drawing/2014/main" id="{04AD892B-2CBB-4D68-8726-B7A82A6EFA29}"/>
              </a:ext>
            </a:extLst>
          </p:cNvPr>
          <p:cNvSpPr>
            <a:spLocks noGrp="1"/>
          </p:cNvSpPr>
          <p:nvPr>
            <p:ph idx="1"/>
          </p:nvPr>
        </p:nvSpPr>
        <p:spPr/>
        <p:txBody>
          <a:bodyPr>
            <a:normAutofit lnSpcReduction="10000"/>
          </a:bodyPr>
          <a:lstStyle/>
          <a:p>
            <a:r>
              <a:rPr lang="en-US" sz="2400" dirty="0"/>
              <a:t>The Project Quantity Spreadsheet (PQS) is a tool designed by MDOT to standardize quantity calculations. </a:t>
            </a:r>
          </a:p>
          <a:p>
            <a:r>
              <a:rPr lang="en-US" sz="2400" dirty="0"/>
              <a:t>It was developed to improve designer efficiency and reduce risk and errors throughout the design process. </a:t>
            </a:r>
          </a:p>
          <a:p>
            <a:r>
              <a:rPr lang="en-US" sz="2400" dirty="0"/>
              <a:t>The PQS has features to streamline project packaging, automate quantity generation, and link quantities with </a:t>
            </a:r>
            <a:r>
              <a:rPr lang="en-US" sz="2400" dirty="0" err="1"/>
              <a:t>Microstation</a:t>
            </a:r>
            <a:r>
              <a:rPr lang="en-US" sz="2400" dirty="0"/>
              <a:t>. </a:t>
            </a:r>
          </a:p>
          <a:p>
            <a:r>
              <a:rPr lang="en-US" sz="2400" dirty="0"/>
              <a:t>Each time the PQS opens it verifies that the pay items are current and up to date. If the pay items are not up to date it will automatically update its pay item list. </a:t>
            </a:r>
          </a:p>
        </p:txBody>
      </p:sp>
    </p:spTree>
    <p:extLst>
      <p:ext uri="{BB962C8B-B14F-4D97-AF65-F5344CB8AC3E}">
        <p14:creationId xmlns:p14="http://schemas.microsoft.com/office/powerpoint/2010/main" val="41020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6B46-FB2F-4287-A126-76F50AB3EB3C}"/>
              </a:ext>
            </a:extLst>
          </p:cNvPr>
          <p:cNvSpPr>
            <a:spLocks noGrp="1"/>
          </p:cNvSpPr>
          <p:nvPr>
            <p:ph type="title"/>
          </p:nvPr>
        </p:nvSpPr>
        <p:spPr/>
        <p:txBody>
          <a:bodyPr/>
          <a:lstStyle/>
          <a:p>
            <a:r>
              <a:rPr lang="en-US" cap="none" dirty="0"/>
              <a:t>http://mdotwiki.state.mi.us/design/index.php/category:pqs</a:t>
            </a:r>
          </a:p>
        </p:txBody>
      </p:sp>
      <p:pic>
        <p:nvPicPr>
          <p:cNvPr id="5" name="Content Placeholder 4">
            <a:extLst>
              <a:ext uri="{FF2B5EF4-FFF2-40B4-BE49-F238E27FC236}">
                <a16:creationId xmlns:a16="http://schemas.microsoft.com/office/drawing/2014/main" id="{872BCD40-BF09-4B21-B975-27DE190AF2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890876"/>
            <a:ext cx="9363075" cy="4709671"/>
          </a:xfrm>
        </p:spPr>
      </p:pic>
    </p:spTree>
    <p:extLst>
      <p:ext uri="{BB962C8B-B14F-4D97-AF65-F5344CB8AC3E}">
        <p14:creationId xmlns:p14="http://schemas.microsoft.com/office/powerpoint/2010/main" val="130038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1A04-6EE8-4C1A-B6B9-B33871D67460}"/>
              </a:ext>
            </a:extLst>
          </p:cNvPr>
          <p:cNvSpPr>
            <a:spLocks noGrp="1"/>
          </p:cNvSpPr>
          <p:nvPr>
            <p:ph type="title"/>
          </p:nvPr>
        </p:nvSpPr>
        <p:spPr/>
        <p:txBody>
          <a:bodyPr>
            <a:normAutofit/>
          </a:bodyPr>
          <a:lstStyle/>
          <a:p>
            <a:r>
              <a:rPr lang="en-US" sz="2400" cap="none" dirty="0"/>
              <a:t>https://mdotjboss.state.mi.us/SpecProv/trainingmaterials.htm#1225608</a:t>
            </a:r>
          </a:p>
        </p:txBody>
      </p:sp>
      <p:pic>
        <p:nvPicPr>
          <p:cNvPr id="5" name="Content Placeholder 4">
            <a:extLst>
              <a:ext uri="{FF2B5EF4-FFF2-40B4-BE49-F238E27FC236}">
                <a16:creationId xmlns:a16="http://schemas.microsoft.com/office/drawing/2014/main" id="{D6DF5D5B-0438-4935-B39A-9B109503BE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81191" y="2025921"/>
            <a:ext cx="9372433" cy="4229581"/>
          </a:xfrm>
        </p:spPr>
      </p:pic>
    </p:spTree>
    <p:extLst>
      <p:ext uri="{BB962C8B-B14F-4D97-AF65-F5344CB8AC3E}">
        <p14:creationId xmlns:p14="http://schemas.microsoft.com/office/powerpoint/2010/main" val="291635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qs">
            <a:hlinkClick r:id="" action="ppaction://media"/>
            <a:extLst>
              <a:ext uri="{FF2B5EF4-FFF2-40B4-BE49-F238E27FC236}">
                <a16:creationId xmlns:a16="http://schemas.microsoft.com/office/drawing/2014/main" id="{C2BABC65-89C7-419F-AADA-6EAB6B49DC2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46533" y="251175"/>
            <a:ext cx="11298933" cy="6355649"/>
          </a:xfrm>
          <a:prstGeom prst="rect">
            <a:avLst/>
          </a:prstGeom>
        </p:spPr>
      </p:pic>
    </p:spTree>
    <p:extLst>
      <p:ext uri="{BB962C8B-B14F-4D97-AF65-F5344CB8AC3E}">
        <p14:creationId xmlns:p14="http://schemas.microsoft.com/office/powerpoint/2010/main" val="35469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420E-94E7-4209-AC2F-911061CB0A63}"/>
              </a:ext>
            </a:extLst>
          </p:cNvPr>
          <p:cNvSpPr>
            <a:spLocks noGrp="1"/>
          </p:cNvSpPr>
          <p:nvPr>
            <p:ph type="title"/>
          </p:nvPr>
        </p:nvSpPr>
        <p:spPr/>
        <p:txBody>
          <a:bodyPr/>
          <a:lstStyle/>
          <a:p>
            <a:r>
              <a:rPr lang="en-US" dirty="0"/>
              <a:t>2020 Spec book</a:t>
            </a:r>
          </a:p>
        </p:txBody>
      </p:sp>
      <p:sp>
        <p:nvSpPr>
          <p:cNvPr id="3" name="Content Placeholder 2">
            <a:extLst>
              <a:ext uri="{FF2B5EF4-FFF2-40B4-BE49-F238E27FC236}">
                <a16:creationId xmlns:a16="http://schemas.microsoft.com/office/drawing/2014/main" id="{C68FA786-34D4-448D-931E-E83E99B704AD}"/>
              </a:ext>
            </a:extLst>
          </p:cNvPr>
          <p:cNvSpPr>
            <a:spLocks noGrp="1"/>
          </p:cNvSpPr>
          <p:nvPr>
            <p:ph idx="1"/>
          </p:nvPr>
        </p:nvSpPr>
        <p:spPr/>
        <p:txBody>
          <a:bodyPr/>
          <a:lstStyle/>
          <a:p>
            <a:r>
              <a:rPr lang="en-US" dirty="0"/>
              <a:t>An option will be added to the PQS to use the 2020 spec book pay items</a:t>
            </a:r>
          </a:p>
          <a:p>
            <a:r>
              <a:rPr lang="en-US" dirty="0"/>
              <a:t>Projects started before this functionality is added will need to follow the PQS upgrade process</a:t>
            </a:r>
          </a:p>
          <a:p>
            <a:r>
              <a:rPr lang="en-US" dirty="0"/>
              <a:t>The upgrade process will highlight pay items that have changed</a:t>
            </a:r>
          </a:p>
        </p:txBody>
      </p:sp>
    </p:spTree>
    <p:extLst>
      <p:ext uri="{BB962C8B-B14F-4D97-AF65-F5344CB8AC3E}">
        <p14:creationId xmlns:p14="http://schemas.microsoft.com/office/powerpoint/2010/main" val="2183677351"/>
      </p:ext>
    </p:extLst>
  </p:cSld>
  <p:clrMapOvr>
    <a:masterClrMapping/>
  </p:clrMapOvr>
</p:sld>
</file>

<file path=ppt/theme/theme1.xml><?xml version="1.0" encoding="utf-8"?>
<a:theme xmlns:a="http://schemas.openxmlformats.org/drawingml/2006/main" name="DividendVTI">
  <a:themeElements>
    <a:clrScheme name="AnalogousFromRegularSeedRightStep">
      <a:dk1>
        <a:srgbClr val="000000"/>
      </a:dk1>
      <a:lt1>
        <a:srgbClr val="FFFFFF"/>
      </a:lt1>
      <a:dk2>
        <a:srgbClr val="412624"/>
      </a:dk2>
      <a:lt2>
        <a:srgbClr val="E2E8E6"/>
      </a:lt2>
      <a:accent1>
        <a:srgbClr val="E72970"/>
      </a:accent1>
      <a:accent2>
        <a:srgbClr val="D51F17"/>
      </a:accent2>
      <a:accent3>
        <a:srgbClr val="E78029"/>
      </a:accent3>
      <a:accent4>
        <a:srgbClr val="B8A414"/>
      </a:accent4>
      <a:accent5>
        <a:srgbClr val="87B11F"/>
      </a:accent5>
      <a:accent6>
        <a:srgbClr val="45BB14"/>
      </a:accent6>
      <a:hlink>
        <a:srgbClr val="31946F"/>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33</TotalTime>
  <Words>182</Words>
  <Application>Microsoft Office PowerPoint</Application>
  <PresentationFormat>Widescreen</PresentationFormat>
  <Paragraphs>12</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Century Schoolbook</vt:lpstr>
      <vt:lpstr>Franklin Gothic Book</vt:lpstr>
      <vt:lpstr>Wingdings 2</vt:lpstr>
      <vt:lpstr>DividendVTI</vt:lpstr>
      <vt:lpstr>Project quantity spreadsheet (pqs)</vt:lpstr>
      <vt:lpstr>INTRODUCTION TO THE PROJECT QUANTITY SPREADSHEET</vt:lpstr>
      <vt:lpstr>http://mdotwiki.state.mi.us/design/index.php/category:pqs</vt:lpstr>
      <vt:lpstr>https://mdotjboss.state.mi.us/SpecProv/trainingmaterials.htm#1225608</vt:lpstr>
      <vt:lpstr>PowerPoint Presentation</vt:lpstr>
      <vt:lpstr>2020 Spec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quantity spreadsheet (pqs)</dc:title>
  <dc:creator>Berg, Karl (MDOT)</dc:creator>
  <cp:lastModifiedBy>Berg, Karl (MDOT)</cp:lastModifiedBy>
  <cp:revision>4</cp:revision>
  <dcterms:created xsi:type="dcterms:W3CDTF">2020-02-14T20:27:59Z</dcterms:created>
  <dcterms:modified xsi:type="dcterms:W3CDTF">2020-02-14T21:01:46Z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iteId">
    <vt:lpwstr>d5fb7087-3777-42ad-966a-892ef47225d1</vt:lpwstr>
  </property>
  <property fmtid="{D5CDD505-2E9C-101B-9397-08002B2CF9AE}" pid="4" name="MSIP_Label_2f46dfe0-534f-4c95-815c-5b1af86b9823_Owner">
    <vt:lpwstr>BergK1@michigan.gov</vt:lpwstr>
  </property>
  <property fmtid="{D5CDD505-2E9C-101B-9397-08002B2CF9AE}" pid="5" name="MSIP_Label_2f46dfe0-534f-4c95-815c-5b1af86b9823_SetDate">
    <vt:lpwstr>2020-02-14T21:01:45.2506799Z</vt:lpwstr>
  </property>
  <property fmtid="{D5CDD505-2E9C-101B-9397-08002B2CF9AE}" pid="6" name="MSIP_Label_2f46dfe0-534f-4c95-815c-5b1af86b9823_Name">
    <vt:lpwstr>Public Data (Published to the Public)</vt:lpwstr>
  </property>
  <property fmtid="{D5CDD505-2E9C-101B-9397-08002B2CF9AE}" pid="7" name="MSIP_Label_2f46dfe0-534f-4c95-815c-5b1af86b9823_Application">
    <vt:lpwstr>Microsoft Azure Information Protection</vt:lpwstr>
  </property>
  <property fmtid="{D5CDD505-2E9C-101B-9397-08002B2CF9AE}" pid="8" name="MSIP_Label_2f46dfe0-534f-4c95-815c-5b1af86b9823_ActionId">
    <vt:lpwstr>7e2558a9-a6e2-49c2-8291-7314afe62a39</vt:lpwstr>
  </property>
  <property fmtid="{D5CDD505-2E9C-101B-9397-08002B2CF9AE}" pid="9" name="MSIP_Label_2f46dfe0-534f-4c95-815c-5b1af86b9823_Extended_MSFT_Method">
    <vt:lpwstr>Manual</vt:lpwstr>
  </property>
  <property fmtid="{D5CDD505-2E9C-101B-9397-08002B2CF9AE}" pid="10" name="Sensitivity">
    <vt:lpwstr>Public Data (Published to the Public)</vt:lpwstr>
  </property>
</Properties>
</file>