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1"/>
  </p:sldMasterIdLst>
  <p:notesMasterIdLst>
    <p:notesMasterId r:id="rId19"/>
  </p:notesMasterIdLst>
  <p:handoutMasterIdLst>
    <p:handoutMasterId r:id="rId20"/>
  </p:handoutMasterIdLst>
  <p:sldIdLst>
    <p:sldId id="301" r:id="rId2"/>
    <p:sldId id="319" r:id="rId3"/>
    <p:sldId id="320" r:id="rId4"/>
    <p:sldId id="321" r:id="rId5"/>
    <p:sldId id="335" r:id="rId6"/>
    <p:sldId id="324" r:id="rId7"/>
    <p:sldId id="325" r:id="rId8"/>
    <p:sldId id="336" r:id="rId9"/>
    <p:sldId id="337" r:id="rId10"/>
    <p:sldId id="326" r:id="rId11"/>
    <p:sldId id="327" r:id="rId12"/>
    <p:sldId id="328" r:id="rId13"/>
    <p:sldId id="338" r:id="rId14"/>
    <p:sldId id="329" r:id="rId15"/>
    <p:sldId id="330" r:id="rId16"/>
    <p:sldId id="334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" id="{E4568853-5654-8546-96E8-8958FB0554A3}">
          <p14:sldIdLst>
            <p14:sldId id="301"/>
          </p14:sldIdLst>
        </p14:section>
        <p14:section name="Content Slides" id="{863149BC-3E61-1F46-9553-8342B8ECA3AD}">
          <p14:sldIdLst>
            <p14:sldId id="319"/>
            <p14:sldId id="320"/>
            <p14:sldId id="321"/>
            <p14:sldId id="335"/>
            <p14:sldId id="324"/>
            <p14:sldId id="325"/>
            <p14:sldId id="336"/>
            <p14:sldId id="337"/>
            <p14:sldId id="326"/>
            <p14:sldId id="327"/>
            <p14:sldId id="328"/>
            <p14:sldId id="338"/>
            <p14:sldId id="329"/>
            <p14:sldId id="330"/>
            <p14:sldId id="334"/>
          </p14:sldIdLst>
        </p14:section>
        <p14:section name="Divider Slides" id="{2F68BBCC-51E8-495B-A9C5-41A1A6B377BE}">
          <p14:sldIdLst/>
        </p14:section>
        <p14:section name="Other slides" id="{013B618F-952C-E84E-A4E9-7E123BA1F8B4}">
          <p14:sldIdLst/>
        </p14:section>
        <p14:section name="Closing slides" id="{35864837-591F-5048-B11C-14D3033E064C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009900"/>
    <a:srgbClr val="000000"/>
    <a:srgbClr val="262626"/>
    <a:srgbClr val="4C4C4C"/>
    <a:srgbClr val="FBFB26"/>
    <a:srgbClr val="333333"/>
    <a:srgbClr val="00B5E2"/>
    <a:srgbClr val="FFE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464" autoAdjust="0"/>
    <p:restoredTop sz="94807"/>
  </p:normalViewPr>
  <p:slideViewPr>
    <p:cSldViewPr snapToGrid="0" snapToObjects="1">
      <p:cViewPr varScale="1">
        <p:scale>
          <a:sx n="81" d="100"/>
          <a:sy n="81" d="100"/>
        </p:scale>
        <p:origin x="91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3654" y="-84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7C4B-9F7A-4A22-BF88-4F01513A15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D1A4-FE7B-4242-A06D-3A93073E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33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BD616-5E5D-1345-AFE6-942D4C8CE148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08C5B-16BD-FD49-979D-AFF933060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89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2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67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96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23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55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22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3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2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76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2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4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94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83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08C5B-16BD-FD49-979D-AFF933060D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#1">
    <p:bg>
      <p:bgPr>
        <a:gradFill>
          <a:gsLst>
            <a:gs pos="0">
              <a:srgbClr val="4C4C4C">
                <a:lumMod val="98000"/>
                <a:lumOff val="2000"/>
              </a:srgbClr>
            </a:gs>
            <a:gs pos="50000">
              <a:srgbClr val="262626">
                <a:lumMod val="97000"/>
                <a:lumOff val="3000"/>
              </a:srgbClr>
            </a:gs>
            <a:gs pos="100000">
              <a:srgbClr val="00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6858000" cy="2366963"/>
          </a:xfrm>
        </p:spPr>
        <p:txBody>
          <a:bodyPr anchor="b">
            <a:normAutofit/>
          </a:bodyPr>
          <a:lstStyle>
            <a:lvl1pPr algn="l">
              <a:defRPr sz="40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3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9420" y="268288"/>
            <a:ext cx="2011680" cy="27518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478873"/>
            <a:ext cx="1851660" cy="1828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2020 Spec Book – Changes to Division 1-4,6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#2">
    <p:bg>
      <p:bgPr>
        <a:gradFill>
          <a:gsLst>
            <a:gs pos="0">
              <a:srgbClr val="4C4C4C">
                <a:lumMod val="98000"/>
                <a:lumOff val="2000"/>
              </a:srgbClr>
            </a:gs>
            <a:gs pos="50000">
              <a:srgbClr val="262626">
                <a:lumMod val="97000"/>
                <a:lumOff val="3000"/>
              </a:srgbClr>
            </a:gs>
            <a:gs pos="100000">
              <a:srgbClr val="00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3"/>
            <a:ext cx="9131024" cy="6853239"/>
          </a:xfrm>
          <a:prstGeom prst="rect">
            <a:avLst/>
          </a:prstGeom>
          <a:solidFill>
            <a:srgbClr val="333333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the icon to add an image  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350046" y="1122363"/>
            <a:ext cx="845701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350046" y="3602038"/>
            <a:ext cx="8457010" cy="16557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400" y="6444996"/>
            <a:ext cx="646176" cy="1463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#3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45285" y="1143000"/>
            <a:ext cx="1854991" cy="23791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45284" y="3602038"/>
            <a:ext cx="1854992" cy="25860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200276" y="3"/>
            <a:ext cx="6956108" cy="6853239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the icon to add an image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400" y="6444996"/>
            <a:ext cx="646176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60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#4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4"/>
            <a:ext cx="4572000" cy="6857999"/>
          </a:xfrm>
          <a:prstGeom prst="rect">
            <a:avLst/>
          </a:prstGeom>
          <a:solidFill>
            <a:srgbClr val="333333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the icon to add an image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914901" y="1158939"/>
            <a:ext cx="3892154" cy="2387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914901" y="3638614"/>
            <a:ext cx="3892154" cy="2549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400" y="6444996"/>
            <a:ext cx="646176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01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clusion #1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3234" y="3125099"/>
            <a:ext cx="3315246" cy="45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88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 #3.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1669" y="3123082"/>
            <a:ext cx="3306811" cy="4572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#2">
    <p:bg>
      <p:bgPr>
        <a:gradFill>
          <a:gsLst>
            <a:gs pos="0">
              <a:srgbClr val="4C4C4C">
                <a:lumMod val="98000"/>
                <a:lumOff val="2000"/>
              </a:srgbClr>
            </a:gs>
            <a:gs pos="50000">
              <a:srgbClr val="262626">
                <a:lumMod val="97000"/>
                <a:lumOff val="3000"/>
              </a:srgbClr>
            </a:gs>
            <a:gs pos="100000">
              <a:srgbClr val="00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31024" cy="6853239"/>
          </a:xfrm>
          <a:prstGeom prst="rect">
            <a:avLst/>
          </a:prstGeom>
          <a:solidFill>
            <a:srgbClr val="333333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the icon to add an image 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6858000" cy="2366963"/>
          </a:xfrm>
        </p:spPr>
        <p:txBody>
          <a:bodyPr anchor="b">
            <a:normAutofit/>
          </a:bodyPr>
          <a:lstStyle>
            <a:lvl1pPr algn="l">
              <a:defRPr sz="40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3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9420" y="268288"/>
            <a:ext cx="2011680" cy="275188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478873"/>
            <a:ext cx="1851660" cy="1828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2020 Spec Book – Changes to Division 1-4,6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6858000" cy="2366963"/>
          </a:xfrm>
        </p:spPr>
        <p:txBody>
          <a:bodyPr anchor="b">
            <a:normAutofit/>
          </a:bodyPr>
          <a:lstStyle>
            <a:lvl1pPr algn="l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3"/>
          </a:xfrm>
        </p:spPr>
        <p:txBody>
          <a:bodyPr/>
          <a:lstStyle>
            <a:lvl1pPr marL="0" indent="0" algn="l">
              <a:buNone/>
              <a:defRPr sz="1800"/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478873"/>
            <a:ext cx="1851660" cy="1828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2020 Spec Book – Changes to Division 1-4,6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0825" y="268288"/>
            <a:ext cx="2194560" cy="30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42900" y="1142999"/>
            <a:ext cx="8458200" cy="50450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59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42900" y="1143000"/>
            <a:ext cx="8458200" cy="5045075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9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Layou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2900" y="1155193"/>
            <a:ext cx="4057650" cy="5032882"/>
          </a:xfrm>
        </p:spPr>
        <p:txBody>
          <a:bodyPr tIns="0" bIns="0"/>
          <a:lstStyle>
            <a:lvl1pPr>
              <a:defRPr sz="2000"/>
            </a:lvl1pPr>
            <a:lvl2pPr marL="342900" indent="-137160">
              <a:spcBef>
                <a:spcPts val="300"/>
              </a:spcBef>
              <a:defRPr sz="1800"/>
            </a:lvl2pPr>
            <a:lvl3pPr marL="466344" indent="-137160">
              <a:defRPr sz="1600"/>
            </a:lvl3pPr>
            <a:lvl4pPr marL="651450" indent="-137160">
              <a:defRPr sz="1600"/>
            </a:lvl4pPr>
            <a:lvl5pPr marL="788594" indent="-137160">
              <a:defRPr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43450" y="1155193"/>
            <a:ext cx="4056459" cy="5032882"/>
          </a:xfrm>
        </p:spPr>
        <p:txBody>
          <a:bodyPr tIns="0" bIns="0"/>
          <a:lstStyle>
            <a:lvl1pPr>
              <a:defRPr/>
            </a:lvl1pPr>
            <a:lvl2pPr>
              <a:spcBef>
                <a:spcPts val="300"/>
              </a:spcBef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2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Layou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76" y="1152144"/>
            <a:ext cx="406527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6876" y="1966911"/>
            <a:ext cx="4065270" cy="4221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4641" y="1152144"/>
            <a:ext cx="40564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44641" y="1966911"/>
            <a:ext cx="4056459" cy="4221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6876" y="-4589"/>
            <a:ext cx="8452724" cy="1147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4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76" y="1"/>
            <a:ext cx="8452724" cy="1147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 hasCustomPrompt="1"/>
          </p:nvPr>
        </p:nvSpPr>
        <p:spPr>
          <a:xfrm>
            <a:off x="346876" y="1147590"/>
            <a:ext cx="1857375" cy="50404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quarter" idx="15"/>
          </p:nvPr>
        </p:nvSpPr>
        <p:spPr>
          <a:xfrm>
            <a:off x="6945630" y="1147590"/>
            <a:ext cx="1857375" cy="5040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6"/>
          </p:nvPr>
        </p:nvSpPr>
        <p:spPr>
          <a:xfrm>
            <a:off x="4747260" y="1147590"/>
            <a:ext cx="1857375" cy="5040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7"/>
          </p:nvPr>
        </p:nvSpPr>
        <p:spPr>
          <a:xfrm>
            <a:off x="2556733" y="1147590"/>
            <a:ext cx="1857375" cy="5040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6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2020 Spec Book – Changes to Division 1-4,6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2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876" y="0"/>
            <a:ext cx="8452724" cy="1143000"/>
          </a:xfrm>
          <a:prstGeom prst="rect">
            <a:avLst/>
          </a:prstGeom>
        </p:spPr>
        <p:txBody>
          <a:bodyPr vert="horz" lIns="0" tIns="4572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76" y="1148419"/>
            <a:ext cx="8452724" cy="50396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6876" y="6478873"/>
            <a:ext cx="338924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755468B-C2BA-8B42-ABD6-59706176357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 rot="16200000" flipH="1">
            <a:off x="83891" y="-372455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-604181" y="686539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-604181" y="1145245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-604181" y="6187098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-604181" y="6591300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-604181" y="3384233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2201546" y="-632849"/>
            <a:ext cx="341375" cy="520785"/>
            <a:chOff x="1780034" y="-474638"/>
            <a:chExt cx="341375" cy="390589"/>
          </a:xfrm>
        </p:grpSpPr>
        <p:cxnSp>
          <p:nvCxnSpPr>
            <p:cNvPr id="72" name="Straight Connector 71"/>
            <p:cNvCxnSpPr/>
            <p:nvPr/>
          </p:nvCxnSpPr>
          <p:spPr>
            <a:xfrm rot="16200000" flipH="1">
              <a:off x="1584739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1926114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44118" y="-621122"/>
            <a:ext cx="341375" cy="520785"/>
            <a:chOff x="1780034" y="-474638"/>
            <a:chExt cx="341375" cy="390589"/>
          </a:xfrm>
        </p:grpSpPr>
        <p:cxnSp>
          <p:nvCxnSpPr>
            <p:cNvPr id="70" name="Straight Connector 69"/>
            <p:cNvCxnSpPr/>
            <p:nvPr/>
          </p:nvCxnSpPr>
          <p:spPr>
            <a:xfrm rot="16200000" flipH="1">
              <a:off x="1584739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1926114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403091" y="-632849"/>
            <a:ext cx="341375" cy="520785"/>
            <a:chOff x="1780034" y="-474638"/>
            <a:chExt cx="341375" cy="390589"/>
          </a:xfrm>
        </p:grpSpPr>
        <p:cxnSp>
          <p:nvCxnSpPr>
            <p:cNvPr id="68" name="Straight Connector 67"/>
            <p:cNvCxnSpPr/>
            <p:nvPr/>
          </p:nvCxnSpPr>
          <p:spPr>
            <a:xfrm rot="16200000" flipH="1">
              <a:off x="1584739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1926114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6601461" y="-632849"/>
            <a:ext cx="341375" cy="520785"/>
            <a:chOff x="1780034" y="-474638"/>
            <a:chExt cx="341375" cy="390589"/>
          </a:xfrm>
        </p:grpSpPr>
        <p:cxnSp>
          <p:nvCxnSpPr>
            <p:cNvPr id="66" name="Straight Connector 65"/>
            <p:cNvCxnSpPr/>
            <p:nvPr/>
          </p:nvCxnSpPr>
          <p:spPr>
            <a:xfrm rot="16200000" flipH="1">
              <a:off x="1584739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H="1">
              <a:off x="1926114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8802625" y="-632849"/>
            <a:ext cx="341375" cy="520785"/>
            <a:chOff x="1780034" y="-474638"/>
            <a:chExt cx="341375" cy="390589"/>
          </a:xfrm>
        </p:grpSpPr>
        <p:cxnSp>
          <p:nvCxnSpPr>
            <p:cNvPr id="64" name="Straight Connector 63"/>
            <p:cNvCxnSpPr/>
            <p:nvPr/>
          </p:nvCxnSpPr>
          <p:spPr>
            <a:xfrm rot="16200000" flipH="1">
              <a:off x="1584739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1926114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flipH="1">
            <a:off x="-604181" y="270659"/>
            <a:ext cx="520785" cy="0"/>
          </a:xfrm>
          <a:prstGeom prst="line">
            <a:avLst/>
          </a:prstGeom>
          <a:ln w="127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545555" y="6481079"/>
            <a:ext cx="4055269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2020 Spec Book – Changes to Division 1-4,6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1" y="-621122"/>
            <a:ext cx="341375" cy="520785"/>
            <a:chOff x="1780034" y="-474638"/>
            <a:chExt cx="341375" cy="390589"/>
          </a:xfrm>
        </p:grpSpPr>
        <p:cxnSp>
          <p:nvCxnSpPr>
            <p:cNvPr id="35" name="Straight Connector 34"/>
            <p:cNvCxnSpPr/>
            <p:nvPr/>
          </p:nvCxnSpPr>
          <p:spPr>
            <a:xfrm rot="16200000" flipH="1">
              <a:off x="1584739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926114" y="-279343"/>
              <a:ext cx="390589" cy="0"/>
            </a:xfrm>
            <a:prstGeom prst="line">
              <a:avLst/>
            </a:prstGeom>
            <a:ln w="12700"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Picture 36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400" y="6444996"/>
            <a:ext cx="646176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5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684" r:id="rId3"/>
    <p:sldLayoutId id="2147483773" r:id="rId4"/>
    <p:sldLayoutId id="2147483772" r:id="rId5"/>
    <p:sldLayoutId id="2147483687" r:id="rId6"/>
    <p:sldLayoutId id="2147483688" r:id="rId7"/>
    <p:sldLayoutId id="2147483771" r:id="rId8"/>
    <p:sldLayoutId id="2147483689" r:id="rId9"/>
    <p:sldLayoutId id="2147483766" r:id="rId10"/>
    <p:sldLayoutId id="2147483660" r:id="rId11"/>
    <p:sldLayoutId id="2147483661" r:id="rId12"/>
    <p:sldLayoutId id="2147483733" r:id="rId13"/>
    <p:sldLayoutId id="2147483770" r:id="rId14"/>
  </p:sldLayoutIdLst>
  <p:hf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171442" indent="-182880" algn="l" defTabSz="685766" rtl="0" eaLnBrk="1" latinLnBrk="0" hangingPunct="1">
        <a:lnSpc>
          <a:spcPct val="100000"/>
        </a:lnSpc>
        <a:spcBef>
          <a:spcPts val="750"/>
        </a:spcBef>
        <a:buFont typeface="Symbol" panose="05050102010706020507" pitchFamily="18" charset="2"/>
        <a:buChar char="-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342900" indent="-137160" algn="l" defTabSz="685766" rtl="0" eaLnBrk="1" latinLnBrk="0" hangingPunct="1">
        <a:lnSpc>
          <a:spcPct val="100000"/>
        </a:lnSpc>
        <a:spcBef>
          <a:spcPts val="3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466344" indent="-137160" algn="l" defTabSz="685766" rtl="0" eaLnBrk="1" latinLnBrk="0" hangingPunct="1">
        <a:lnSpc>
          <a:spcPct val="100000"/>
        </a:lnSpc>
        <a:spcBef>
          <a:spcPts val="300"/>
        </a:spcBef>
        <a:buFont typeface="Courier New" charset="0"/>
        <a:buChar char="o"/>
        <a:defRPr sz="16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731520" indent="-182880" algn="l" defTabSz="685766" rtl="0" eaLnBrk="1" latinLnBrk="0" hangingPunct="1">
        <a:lnSpc>
          <a:spcPct val="100000"/>
        </a:lnSpc>
        <a:spcBef>
          <a:spcPts val="300"/>
        </a:spcBef>
        <a:buFont typeface="Symbol" panose="05050102010706020507" pitchFamily="18" charset="2"/>
        <a:buChar char=""/>
        <a:defRPr lang="en-US" sz="1600" b="0" i="0" kern="1200" smtClean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4pPr>
      <a:lvl5pPr marL="1005840" indent="-137160" algn="l" defTabSz="685766" rtl="0" eaLnBrk="1" latinLnBrk="0" hangingPunct="1">
        <a:lnSpc>
          <a:spcPct val="90000"/>
        </a:lnSpc>
        <a:spcBef>
          <a:spcPts val="300"/>
        </a:spcBef>
        <a:buFont typeface="Arial"/>
        <a:buChar char="•"/>
        <a:defRPr sz="1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2" pos="2772" userDrawn="1">
          <p15:clr>
            <a:srgbClr val="A4A3A4"/>
          </p15:clr>
        </p15:guide>
        <p15:guide id="3" pos="216" userDrawn="1">
          <p15:clr>
            <a:srgbClr val="A4A3A4"/>
          </p15:clr>
        </p15:guide>
        <p15:guide id="4" pos="5544" userDrawn="1">
          <p15:clr>
            <a:srgbClr val="A4A3A4"/>
          </p15:clr>
        </p15:guide>
        <p15:guide id="6" orient="horz" pos="4152" userDrawn="1">
          <p15:clr>
            <a:srgbClr val="A4A3A4"/>
          </p15:clr>
        </p15:guide>
        <p15:guide id="7" pos="432" userDrawn="1">
          <p15:clr>
            <a:srgbClr val="A4A3A4"/>
          </p15:clr>
        </p15:guide>
        <p15:guide id="8" pos="2988" userDrawn="1">
          <p15:clr>
            <a:srgbClr val="A4A3A4"/>
          </p15:clr>
        </p15:guide>
        <p15:guide id="9" pos="4158" userDrawn="1">
          <p15:clr>
            <a:srgbClr val="A4A3A4"/>
          </p15:clr>
        </p15:guide>
        <p15:guide id="10" pos="4374" userDrawn="1">
          <p15:clr>
            <a:srgbClr val="A4A3A4"/>
          </p15:clr>
        </p15:guide>
        <p15:guide id="12" pos="1602" userDrawn="1">
          <p15:clr>
            <a:srgbClr val="A4A3A4"/>
          </p15:clr>
        </p15:guide>
        <p15:guide id="13" pos="1386" userDrawn="1">
          <p15:clr>
            <a:srgbClr val="A4A3A4"/>
          </p15:clr>
        </p15:guide>
        <p15:guide id="14" orient="horz" pos="169" userDrawn="1">
          <p15:clr>
            <a:srgbClr val="A4A3A4"/>
          </p15:clr>
        </p15:guide>
        <p15:guide id="15" orient="horz" pos="288" userDrawn="1">
          <p15:clr>
            <a:srgbClr val="A4A3A4"/>
          </p15:clr>
        </p15:guide>
        <p15:guide id="16" orient="horz" pos="3898" userDrawn="1">
          <p15:clr>
            <a:srgbClr val="A4A3A4"/>
          </p15:clr>
        </p15:guide>
        <p15:guide id="17" orient="horz" pos="72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799" y="1428750"/>
            <a:ext cx="7962901" cy="18272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Significant Changes to Spec Book: Design Considerations </a:t>
            </a:r>
            <a:br>
              <a:rPr lang="en-US" b="1" dirty="0"/>
            </a:br>
            <a:br>
              <a:rPr lang="en-US" b="1" dirty="0"/>
            </a:br>
            <a:r>
              <a:rPr lang="en-US" sz="2000" b="1" dirty="0"/>
              <a:t>Presenters: Charles Stein, PE &amp; Jim Stankiewicz, PE</a:t>
            </a:r>
            <a:endParaRPr lang="en-US" sz="2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2112962"/>
          </a:xfrm>
        </p:spPr>
        <p:txBody>
          <a:bodyPr>
            <a:noAutofit/>
          </a:bodyPr>
          <a:lstStyle/>
          <a:p>
            <a:r>
              <a:rPr lang="en-US" sz="2400" dirty="0"/>
              <a:t>MDOT Standard Specifications for Construction, 2020 Edition</a:t>
            </a:r>
          </a:p>
          <a:p>
            <a:endParaRPr lang="en-US" sz="2400" dirty="0"/>
          </a:p>
          <a:p>
            <a:pPr lvl="0"/>
            <a:r>
              <a:rPr lang="en-US" dirty="0">
                <a:solidFill>
                  <a:srgbClr val="FFFFFF"/>
                </a:solidFill>
              </a:rPr>
              <a:t>Divisions 1, 2, 3, 4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3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3 - Organization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b="1" dirty="0"/>
              <a:t>Section 303 </a:t>
            </a:r>
            <a:r>
              <a:rPr lang="en-US" sz="1800" dirty="0"/>
              <a:t>(</a:t>
            </a:r>
            <a:r>
              <a:rPr lang="en-US" sz="1800" i="1" dirty="0"/>
              <a:t>Open-Graded Drainage Courses</a:t>
            </a:r>
            <a:r>
              <a:rPr lang="en-US" sz="1800" dirty="0"/>
              <a:t>) expanded to include Materials, Construction, and Measurement &amp; Payment subsections rather than simply referencing the contract</a:t>
            </a:r>
          </a:p>
        </p:txBody>
      </p:sp>
    </p:spTree>
    <p:extLst>
      <p:ext uri="{BB962C8B-B14F-4D97-AF65-F5344CB8AC3E}">
        <p14:creationId xmlns:p14="http://schemas.microsoft.com/office/powerpoint/2010/main" val="197565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3 – FUSPs incorporated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AEC4D5-252E-4505-9A30-9F6BBDE21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347193"/>
              </p:ext>
            </p:extLst>
          </p:nvPr>
        </p:nvGraphicFramePr>
        <p:xfrm>
          <a:off x="685800" y="1786400"/>
          <a:ext cx="7828808" cy="185788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24247">
                  <a:extLst>
                    <a:ext uri="{9D8B030D-6E8A-4147-A177-3AD203B41FA5}">
                      <a16:colId xmlns:a16="http://schemas.microsoft.com/office/drawing/2014/main" val="1473848733"/>
                    </a:ext>
                  </a:extLst>
                </a:gridCol>
                <a:gridCol w="6804561">
                  <a:extLst>
                    <a:ext uri="{9D8B030D-6E8A-4147-A177-3AD203B41FA5}">
                      <a16:colId xmlns:a16="http://schemas.microsoft.com/office/drawing/2014/main" val="4030963937"/>
                    </a:ext>
                  </a:extLst>
                </a:gridCol>
              </a:tblGrid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FUSP 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Frequently Used Special Provision Title </a:t>
                      </a:r>
                      <a:r>
                        <a:rPr lang="en-US" sz="1200" b="0" u="none" strike="noStrike" dirty="0">
                          <a:effectLst/>
                        </a:rPr>
                        <a:t>(and associated pay items)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9270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12SP-302B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AGGREGATE BASE DENSITY, BRIDGE APPROACH </a:t>
                      </a: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311686541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12SP-303A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OPEN GRADED DRAINAGE COURSE</a:t>
                      </a:r>
                    </a:p>
                    <a:p>
                      <a:pPr lvl="1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Open-Graded Dr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__ inch - $Syd </a:t>
                      </a:r>
                    </a:p>
                    <a:p>
                      <a:pPr lvl="1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Open-Graded Dr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CIP - $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Cyd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lvl="1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Open-Graded Dr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Shld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$Syd, Ton </a:t>
                      </a: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98757236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12SP-307A*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SHOULDER, CLASS II, TEMPORARY</a:t>
                      </a:r>
                    </a:p>
                    <a:p>
                      <a:pPr lvl="1" algn="l" font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Shoulder, Cl II, Temp - $Ton</a:t>
                      </a:r>
                    </a:p>
                    <a:p>
                      <a:pPr lvl="1" algn="l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Shoulder, Cl II, __ inch, Temp - $Syd</a:t>
                      </a: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352715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492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240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3 – Pay Item Changes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dirty="0"/>
              <a:t>Pay Items Added</a:t>
            </a:r>
          </a:p>
          <a:p>
            <a:pPr marL="285750" indent="-285750"/>
            <a:r>
              <a:rPr lang="en-US" sz="1800" b="1" dirty="0"/>
              <a:t>Section 302 - Aggregate Base Course</a:t>
            </a:r>
          </a:p>
          <a:p>
            <a:pPr marL="457208" lvl="1" indent="-285750"/>
            <a:r>
              <a:rPr lang="en-US" sz="1600" dirty="0"/>
              <a:t>Aggregate Base, Conditioning, Surplus and Unsuitable, Remove, LM  - $</a:t>
            </a:r>
            <a:r>
              <a:rPr lang="en-US" sz="1600" dirty="0" err="1"/>
              <a:t>Cyd</a:t>
            </a:r>
            <a:endParaRPr lang="en-US" sz="1600" dirty="0"/>
          </a:p>
          <a:p>
            <a:pPr marL="457208" lvl="1" indent="-285750"/>
            <a:r>
              <a:rPr lang="it-IT" sz="1600" dirty="0"/>
              <a:t>Salv Aggregate Base, Conditioning, LM - $Cyd</a:t>
            </a:r>
          </a:p>
          <a:p>
            <a:pPr marL="285750" indent="-285750"/>
            <a:r>
              <a:rPr lang="en-US" sz="1800" b="1" dirty="0"/>
              <a:t>Section 306 – Aggregate Surface Course</a:t>
            </a:r>
            <a:endParaRPr lang="en-US" sz="1800" dirty="0"/>
          </a:p>
          <a:p>
            <a:pPr marL="457208" lvl="1" indent="-285750"/>
            <a:r>
              <a:rPr lang="en-US" sz="1600" dirty="0"/>
              <a:t>Driveway Maintenance, Commercial - $</a:t>
            </a:r>
            <a:r>
              <a:rPr lang="en-US" sz="1600" dirty="0" err="1"/>
              <a:t>Ea</a:t>
            </a:r>
            <a:r>
              <a:rPr lang="en-US" sz="1600" dirty="0"/>
              <a:t> (formerly a USP)</a:t>
            </a:r>
          </a:p>
          <a:p>
            <a:pPr marL="457208" lvl="1" indent="-285750"/>
            <a:r>
              <a:rPr lang="en-US" sz="1600" dirty="0"/>
              <a:t>Driveway Maintenance, Residential - $</a:t>
            </a:r>
            <a:r>
              <a:rPr lang="en-US" sz="1600" dirty="0" err="1"/>
              <a:t>Ea</a:t>
            </a:r>
            <a:r>
              <a:rPr lang="en-US" sz="1600" dirty="0"/>
              <a:t> (formerly a USP)</a:t>
            </a:r>
          </a:p>
          <a:p>
            <a:pPr marL="457208" lvl="1" indent="-285750"/>
            <a:r>
              <a:rPr lang="en-US" sz="1600" dirty="0"/>
              <a:t>Intersection Maintenance - $</a:t>
            </a:r>
            <a:r>
              <a:rPr lang="en-US" sz="1600" dirty="0" err="1"/>
              <a:t>Ea</a:t>
            </a:r>
            <a:r>
              <a:rPr lang="en-US" sz="1600" dirty="0"/>
              <a:t> (formerly a USP)</a:t>
            </a:r>
          </a:p>
          <a:p>
            <a:pPr marL="285750" indent="-285750"/>
            <a:r>
              <a:rPr lang="en-US" sz="1800" b="1" dirty="0"/>
              <a:t>Section 308 – Geosynthetics for Base</a:t>
            </a:r>
            <a:endParaRPr lang="en-US" sz="1800" dirty="0"/>
          </a:p>
          <a:p>
            <a:pPr marL="457208" lvl="1" indent="-285750"/>
            <a:r>
              <a:rPr lang="en-US" sz="1600" dirty="0"/>
              <a:t>Geotextile, Separator, Non-Woven - $Syd (formerly a USP)</a:t>
            </a:r>
          </a:p>
          <a:p>
            <a:pPr marL="457208" lvl="1" indent="-285750"/>
            <a:r>
              <a:rPr lang="en-US" sz="1600" dirty="0"/>
              <a:t>Geotextile, Stabilization, Non-Woven - $Syd </a:t>
            </a:r>
          </a:p>
          <a:p>
            <a:pPr marL="457208" lvl="1" indent="-285750"/>
            <a:r>
              <a:rPr lang="en-US" sz="1600" dirty="0"/>
              <a:t>Road Grade Biaxial Geogrid - $Syd </a:t>
            </a:r>
          </a:p>
          <a:p>
            <a:pPr marL="457208" lvl="1" indent="-285750"/>
            <a:endParaRPr lang="en-US" sz="1600" dirty="0"/>
          </a:p>
          <a:p>
            <a:pPr marL="457208" lvl="1" indent="-285750"/>
            <a:endParaRPr lang="en-US" sz="1600" dirty="0"/>
          </a:p>
          <a:p>
            <a:pPr marL="457208" lvl="1" indent="-285750"/>
            <a:endParaRPr lang="en-US" sz="1600" dirty="0"/>
          </a:p>
          <a:p>
            <a:pPr marL="457208" lvl="1" indent="-28575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9725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909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3 – Additional Items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/>
            <a:r>
              <a:rPr lang="en-US" sz="1800" b="1" dirty="0"/>
              <a:t>Section 301 – Subbase</a:t>
            </a:r>
          </a:p>
          <a:p>
            <a:pPr marL="457208" lvl="1" indent="-285750"/>
            <a:r>
              <a:rPr lang="en-US" sz="1600" dirty="0"/>
              <a:t>Subbase can now be placed in 18” lifts</a:t>
            </a:r>
          </a:p>
          <a:p>
            <a:pPr marL="285750" indent="-285750"/>
            <a:r>
              <a:rPr lang="en-US" sz="1800" b="1" dirty="0"/>
              <a:t>Section 302 - Aggregate Base Course</a:t>
            </a:r>
          </a:p>
          <a:p>
            <a:pPr marL="457208" lvl="1" indent="-285750"/>
            <a:r>
              <a:rPr lang="en-US" sz="1600" dirty="0"/>
              <a:t>Aggregate Base can now be placed in lifts up to 8”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303 – Open Graded Drainage Course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Incorporated FUSP</a:t>
            </a:r>
          </a:p>
        </p:txBody>
      </p:sp>
    </p:spTree>
    <p:extLst>
      <p:ext uri="{BB962C8B-B14F-4D97-AF65-F5344CB8AC3E}">
        <p14:creationId xmlns:p14="http://schemas.microsoft.com/office/powerpoint/2010/main" val="3682760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4 – FUSPs incorporated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AEC4D5-252E-4505-9A30-9F6BBDE21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893899"/>
              </p:ext>
            </p:extLst>
          </p:nvPr>
        </p:nvGraphicFramePr>
        <p:xfrm>
          <a:off x="685800" y="1786400"/>
          <a:ext cx="7828808" cy="121838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24247">
                  <a:extLst>
                    <a:ext uri="{9D8B030D-6E8A-4147-A177-3AD203B41FA5}">
                      <a16:colId xmlns:a16="http://schemas.microsoft.com/office/drawing/2014/main" val="1473848733"/>
                    </a:ext>
                  </a:extLst>
                </a:gridCol>
                <a:gridCol w="6804561">
                  <a:extLst>
                    <a:ext uri="{9D8B030D-6E8A-4147-A177-3AD203B41FA5}">
                      <a16:colId xmlns:a16="http://schemas.microsoft.com/office/drawing/2014/main" val="4030963937"/>
                    </a:ext>
                  </a:extLst>
                </a:gridCol>
              </a:tblGrid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FUSP 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Frequently Used Special Provision Title </a:t>
                      </a:r>
                      <a:r>
                        <a:rPr lang="en-US" sz="1200" b="0" u="none" strike="noStrike" dirty="0">
                          <a:effectLst/>
                        </a:rPr>
                        <a:t>(and associated pay items)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9270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12SP-401A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LABELING STORM WATER OUTFALLS</a:t>
                      </a:r>
                    </a:p>
                    <a:p>
                      <a:pPr lvl="1" algn="l" fontAlgn="ctr"/>
                      <a:r>
                        <a:rPr lang="en-US" sz="1200" u="none" strike="noStrike" dirty="0">
                          <a:effectLst/>
                        </a:rPr>
                        <a:t>Outfall Label - $</a:t>
                      </a:r>
                      <a:r>
                        <a:rPr lang="en-US" sz="1200" u="none" strike="noStrike" dirty="0" err="1">
                          <a:effectLst/>
                        </a:rPr>
                        <a:t>Ea</a:t>
                      </a:r>
                      <a:endParaRPr lang="en-US" sz="1200" u="none" strike="noStrike" dirty="0">
                        <a:effectLst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311686541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12SP-401B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WRAPPING CULVERT AND STORM SEWER JOINTS </a:t>
                      </a: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98757236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12SP-401C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CULVERT AND SEWER BEDDING AND BACKFILL </a:t>
                      </a: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352715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79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822374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4 – Pay Item Changes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dirty="0"/>
              <a:t>Pay Items Added</a:t>
            </a:r>
          </a:p>
          <a:p>
            <a:pPr marL="285750" indent="-285750"/>
            <a:r>
              <a:rPr lang="en-US" sz="1800" b="1" dirty="0"/>
              <a:t>Section 401 – Pipe Culverts</a:t>
            </a:r>
            <a:endParaRPr lang="en-US" sz="1800" dirty="0"/>
          </a:p>
          <a:p>
            <a:pPr marL="457208" lvl="1" indent="-285750"/>
            <a:r>
              <a:rPr lang="en-US" sz="1600" dirty="0" err="1"/>
              <a:t>Culv</a:t>
            </a:r>
            <a:r>
              <a:rPr lang="en-US" sz="1600" dirty="0"/>
              <a:t>, Outlet Headwall, __ inch - $</a:t>
            </a:r>
            <a:r>
              <a:rPr lang="en-US" sz="1600" dirty="0" err="1"/>
              <a:t>Ea</a:t>
            </a:r>
            <a:endParaRPr lang="it-IT" sz="1600" dirty="0"/>
          </a:p>
          <a:p>
            <a:pPr marL="285750" indent="-285750"/>
            <a:r>
              <a:rPr lang="en-US" sz="1800" b="1" dirty="0"/>
              <a:t>Section 406 – Precast Three-Sided, Arch, and Box Culverts</a:t>
            </a:r>
          </a:p>
          <a:p>
            <a:pPr marL="457208" lvl="1" indent="-285750"/>
            <a:r>
              <a:rPr lang="en-US" sz="1600" dirty="0"/>
              <a:t>Construction Dam - $</a:t>
            </a:r>
            <a:r>
              <a:rPr lang="en-US" sz="1600" dirty="0" err="1"/>
              <a:t>Ea</a:t>
            </a:r>
            <a:r>
              <a:rPr lang="en-US" sz="1600" dirty="0"/>
              <a:t> </a:t>
            </a:r>
          </a:p>
          <a:p>
            <a:pPr marL="457208" lvl="1" indent="-285750"/>
            <a:r>
              <a:rPr lang="en-US" sz="1600" dirty="0"/>
              <a:t>Bypass Pumping - $</a:t>
            </a:r>
            <a:r>
              <a:rPr lang="en-US" sz="1600" dirty="0" err="1"/>
              <a:t>Ea</a:t>
            </a:r>
            <a:r>
              <a:rPr lang="en-US" sz="1600" dirty="0"/>
              <a:t> (formerly a USP)</a:t>
            </a:r>
          </a:p>
          <a:p>
            <a:pPr marL="0" indent="0">
              <a:buNone/>
            </a:pPr>
            <a:r>
              <a:rPr lang="en-US" sz="1800" dirty="0"/>
              <a:t>Units Changed</a:t>
            </a:r>
          </a:p>
          <a:p>
            <a:pPr marL="285750" indent="-285750"/>
            <a:r>
              <a:rPr lang="en-US" sz="1800" b="1" dirty="0"/>
              <a:t>Section 401 – Pipe Culverts</a:t>
            </a:r>
            <a:endParaRPr lang="en-US" sz="1800" dirty="0"/>
          </a:p>
          <a:p>
            <a:pPr marL="457208" lvl="1" indent="-285750"/>
            <a:r>
              <a:rPr lang="en-US" sz="1600" dirty="0" err="1"/>
              <a:t>Culv</a:t>
            </a:r>
            <a:r>
              <a:rPr lang="en-US" sz="1600" dirty="0"/>
              <a:t> End Sect, Grate - $</a:t>
            </a:r>
            <a:r>
              <a:rPr lang="en-US" sz="1600" dirty="0" err="1"/>
              <a:t>Ea</a:t>
            </a:r>
            <a:r>
              <a:rPr lang="en-US" sz="1600" dirty="0"/>
              <a:t> (was $</a:t>
            </a:r>
            <a:r>
              <a:rPr lang="en-US" sz="1600" dirty="0" err="1"/>
              <a:t>Lb</a:t>
            </a:r>
            <a:r>
              <a:rPr lang="en-US" sz="1600" dirty="0"/>
              <a:t>) </a:t>
            </a:r>
          </a:p>
          <a:p>
            <a:pPr marL="0" indent="0">
              <a:buNone/>
            </a:pPr>
            <a:r>
              <a:rPr lang="en-US" sz="1800" dirty="0"/>
              <a:t>Pay Item Removed</a:t>
            </a:r>
          </a:p>
          <a:p>
            <a:pPr marL="285750" indent="-285750"/>
            <a:r>
              <a:rPr lang="en-US" sz="1800" b="1" dirty="0"/>
              <a:t>Section 404 - Underdrains</a:t>
            </a:r>
            <a:endParaRPr lang="en-US" sz="1800" dirty="0"/>
          </a:p>
          <a:p>
            <a:pPr marL="457208" lvl="1" indent="-285750"/>
            <a:r>
              <a:rPr lang="en-US" sz="1600" dirty="0"/>
              <a:t>Underdrain, PDS, Open-Graded, __ inch - $Ft  </a:t>
            </a:r>
          </a:p>
          <a:p>
            <a:pPr marL="457208" lvl="1" indent="-285750"/>
            <a:endParaRPr lang="en-US" sz="1600" dirty="0"/>
          </a:p>
          <a:p>
            <a:pPr marL="457208" lvl="1" indent="-285750"/>
            <a:endParaRPr lang="en-US" sz="1600" dirty="0"/>
          </a:p>
          <a:p>
            <a:pPr marL="457208" lvl="1" indent="-28575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1604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909632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4 – Additional Items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Culverts and Sewers </a:t>
            </a:r>
            <a:r>
              <a:rPr lang="en-US" sz="1800" dirty="0"/>
              <a:t>(Table 401-1 and 402-1) 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select culvert/sewer classes, special design is required for fill heights less than 1-ft.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Corrugated Polyvinyl Chloride (CPV) is allowed for Class F pipes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Class E culverts are now &lt;= 1-3’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Laser Technology can be used to measure deflection in lieu of mandrel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Precast 3-sided, Arch, and Box Culverts</a:t>
            </a:r>
            <a:r>
              <a:rPr lang="en-US" sz="1800" dirty="0"/>
              <a:t> 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Design for precast 3-sided, arch, or box culverts must be submitted to Engineer for approval at least 14 days prior to fabrication (was 7 previously)   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If changes are made in the field a new load rating must be performed.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 Curing methods were updated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Cold Weather Precautions were updated to not allow placement of concrete if temperature is below 40 degrees unless they are preheated a quality control plan is in place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Box culverts must use 12” wide external rubber gasket seal (previously 9”)</a:t>
            </a:r>
          </a:p>
          <a:p>
            <a:pPr marL="580652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Both Box and 3-sided culverts must have exterior joints treated with a cold applied joint sealer</a:t>
            </a:r>
          </a:p>
        </p:txBody>
      </p:sp>
    </p:spTree>
    <p:extLst>
      <p:ext uri="{BB962C8B-B14F-4D97-AF65-F5344CB8AC3E}">
        <p14:creationId xmlns:p14="http://schemas.microsoft.com/office/powerpoint/2010/main" val="2833360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228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742950" y="1152524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Agenda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dirty="0"/>
              <a:t>a) For each Division (as applicable):</a:t>
            </a:r>
          </a:p>
          <a:p>
            <a:pPr marL="571508" lvl="1" indent="-400050">
              <a:buAutoNum type="romanLcParenR"/>
            </a:pPr>
            <a:r>
              <a:rPr lang="en-US" dirty="0"/>
              <a:t>Changes to section organization/numbering</a:t>
            </a:r>
          </a:p>
          <a:p>
            <a:pPr marL="571508" lvl="1" indent="-400050">
              <a:buAutoNum type="romanLcParenR"/>
            </a:pPr>
            <a:r>
              <a:rPr lang="en-US" dirty="0"/>
              <a:t>FUSPs incorporated</a:t>
            </a:r>
          </a:p>
          <a:p>
            <a:pPr marL="571508" lvl="1" indent="-400050">
              <a:buAutoNum type="romanLcParenR"/>
            </a:pPr>
            <a:r>
              <a:rPr lang="en-US" dirty="0"/>
              <a:t>Pay items Changes</a:t>
            </a:r>
          </a:p>
          <a:p>
            <a:pPr marL="694952" lvl="2" indent="-400050">
              <a:buFont typeface="Arial" panose="020B0604020202020204" pitchFamily="34" charset="0"/>
              <a:buChar char="•"/>
            </a:pPr>
            <a:r>
              <a:rPr lang="en-US" dirty="0"/>
              <a:t>Items added</a:t>
            </a:r>
          </a:p>
          <a:p>
            <a:pPr marL="694952" lvl="2" indent="-400050">
              <a:buFont typeface="Arial" panose="020B0604020202020204" pitchFamily="34" charset="0"/>
              <a:buChar char="•"/>
            </a:pPr>
            <a:r>
              <a:rPr lang="en-US" dirty="0"/>
              <a:t>Unit changed</a:t>
            </a:r>
          </a:p>
          <a:p>
            <a:pPr marL="694952" lvl="2" indent="-400050">
              <a:buFont typeface="Arial" panose="020B0604020202020204" pitchFamily="34" charset="0"/>
              <a:buChar char="•"/>
            </a:pPr>
            <a:r>
              <a:rPr lang="en-US" dirty="0"/>
              <a:t>Items removed</a:t>
            </a:r>
          </a:p>
          <a:p>
            <a:pPr marL="571508" lvl="1" indent="-400050">
              <a:buAutoNum type="romanLcParenR"/>
            </a:pPr>
            <a:r>
              <a:rPr lang="en-US" dirty="0"/>
              <a:t>Additional items of note</a:t>
            </a:r>
          </a:p>
          <a:p>
            <a:pPr marL="0" indent="0">
              <a:buNone/>
            </a:pPr>
            <a:r>
              <a:rPr lang="en-US" sz="1800" dirty="0"/>
              <a:t>b) Other Topics</a:t>
            </a:r>
          </a:p>
        </p:txBody>
      </p:sp>
    </p:spTree>
    <p:extLst>
      <p:ext uri="{BB962C8B-B14F-4D97-AF65-F5344CB8AC3E}">
        <p14:creationId xmlns:p14="http://schemas.microsoft.com/office/powerpoint/2010/main" val="22626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1 - Organization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dirty="0"/>
              <a:t>Changes to Section numbering:</a:t>
            </a:r>
          </a:p>
          <a:p>
            <a:pPr marL="285750" indent="-285750"/>
            <a:r>
              <a:rPr lang="en-US" sz="1800" b="1" dirty="0"/>
              <a:t>Section 106 </a:t>
            </a:r>
            <a:r>
              <a:rPr lang="en-US" sz="1800" dirty="0"/>
              <a:t>is </a:t>
            </a:r>
            <a:r>
              <a:rPr lang="en-US" sz="1800" dirty="0" err="1"/>
              <a:t>recinded</a:t>
            </a:r>
            <a:endParaRPr lang="en-US" sz="1800" dirty="0"/>
          </a:p>
          <a:p>
            <a:pPr marL="285750" indent="-285750"/>
            <a:r>
              <a:rPr lang="en-US" sz="1800" b="1" dirty="0"/>
              <a:t>Section 150</a:t>
            </a:r>
            <a:r>
              <a:rPr lang="en-US" sz="1800" dirty="0"/>
              <a:t> (</a:t>
            </a:r>
            <a:r>
              <a:rPr lang="en-US" sz="1800" i="1" dirty="0"/>
              <a:t>Mobilization</a:t>
            </a:r>
            <a:r>
              <a:rPr lang="en-US" sz="1800" dirty="0"/>
              <a:t>) is now </a:t>
            </a:r>
            <a:r>
              <a:rPr lang="en-US" sz="1800" b="1" dirty="0"/>
              <a:t>Section 110 </a:t>
            </a:r>
            <a:r>
              <a:rPr lang="en-US" sz="1800" dirty="0"/>
              <a:t>(</a:t>
            </a:r>
            <a:r>
              <a:rPr lang="en-US" sz="1800" i="1" dirty="0"/>
              <a:t>Mobilization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31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1 – FUSPs incorporated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AEC4D5-252E-4505-9A30-9F6BBDE21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955405"/>
              </p:ext>
            </p:extLst>
          </p:nvPr>
        </p:nvGraphicFramePr>
        <p:xfrm>
          <a:off x="685800" y="997528"/>
          <a:ext cx="7828808" cy="535575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24247">
                  <a:extLst>
                    <a:ext uri="{9D8B030D-6E8A-4147-A177-3AD203B41FA5}">
                      <a16:colId xmlns:a16="http://schemas.microsoft.com/office/drawing/2014/main" val="1473848733"/>
                    </a:ext>
                  </a:extLst>
                </a:gridCol>
                <a:gridCol w="6804561">
                  <a:extLst>
                    <a:ext uri="{9D8B030D-6E8A-4147-A177-3AD203B41FA5}">
                      <a16:colId xmlns:a16="http://schemas.microsoft.com/office/drawing/2014/main" val="4030963937"/>
                    </a:ext>
                  </a:extLst>
                </a:gridCol>
              </a:tblGrid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FUSP 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Frequently Used Special Provision Title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9270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12SP-101A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PROGRESS SCHEDULE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311686541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CONTRACTOR PERFORMANCE EVALUATIONS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98757236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12SP-102C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ELECTRONIC TRANSMITTAL OF CONTRACT DOCUMENTS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352715929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12SP-102D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LOW BID WITHDRAWAL PRIOR TO CONTRACT AWARD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52356042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12SP-102E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DISADVANTAGED BUSINESS ENTERPRISES GOAL AT TIME OF BID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91086507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12SP-102G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JOINT/TWO PARTY CHECKS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4213052172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12SP-102H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DISSEMINATION OF PUBLIC RELATIONS INFORMATION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435335365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12SP-104A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DEBRIS OR MATERIAL IN TRAFFIC LANES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794976789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12SP-107B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NATIONAL POLLUTANT DISCHARGE ELIMINATION SYSTEM INSPECTION AND RESPONSE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3442035219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12SP-107E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CONSTRUCTION STAGING AREAS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3256328183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12SP-107J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OPEN TO TRAFFIC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352666219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12SP-107K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STORAGE OF MATERIALS ON, UNDER OR ADJACENT TO BRIDGES AND STRUCTURES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87170035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12SP-108C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ON THE JOB TRAINING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650479431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12SP-108D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SCHEDULE OF LIQUIDATED DAMAGES FOR OVERSIGHT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1986885949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12SP-109B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FORCE ACCOUNT BUSINESS TAXES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00595494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12SP-109C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FORCE ACCOUNT MARK UP FOR BOND PREMIUM, INSURANCE, AND PAYROLL TAXES.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249094788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12SP-109D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DELAY COSTS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717233894"/>
                  </a:ext>
                </a:extLst>
              </a:tr>
              <a:tr h="281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12SP-150A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200" u="none" strike="noStrike" dirty="0">
                          <a:effectLst/>
                        </a:rPr>
                        <a:t> JOBSITE POSTER DEFICIENCIES AND INITIAL MOBILIZATION PAYMENT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151049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37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909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1 – Additional Items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101 – Acronyms &amp; Definitions</a:t>
            </a:r>
            <a:endParaRPr lang="en-US" sz="18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Some acronyms were added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Multiple definitions were added for piling items. 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Working Drawings has been defined.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102 – Prosecution &amp; Progress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Modified award process.  Signed contracts, bond forms, etc. must be submitted within 21 days of transmittal.  The Department has 35 days to execute the contract.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104 – Control of the Work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Working drawings – Department has 14 calendar days to review submittals.  If additional reviews are needed a 7 calendar day review time is allowed.  28 days open, the Contractor is able to submit for a time extension.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Approved Working Drawings are part of the order of precedence now – same level as plans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Sweep pavements as needed and as directed by the Engineer.  Paved roadbeds must have a final cleaning 7 days prior to open to traffic.  No additional payment.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Contractor Staking was moved to section 824.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107 – Legal Relations &amp; Responsibility to the Public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Added requirements for providing notice to the Federal Aviation Administration for permanent/temporary structures. </a:t>
            </a:r>
          </a:p>
        </p:txBody>
      </p:sp>
    </p:spTree>
    <p:extLst>
      <p:ext uri="{BB962C8B-B14F-4D97-AF65-F5344CB8AC3E}">
        <p14:creationId xmlns:p14="http://schemas.microsoft.com/office/powerpoint/2010/main" val="304558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909632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1 – Additional Items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108 – Prosecution and Progress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Changed to the Department process for submitting and approving progress schedule changes.  Removes the progress schedule from incorporation into the actual contract. 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Standard Contract = 5 day work week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Expedited Contract = 6 day work week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Revised Liquidated Damages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Section 110 – Mobilization</a:t>
            </a:r>
          </a:p>
          <a:p>
            <a:pPr marL="580652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Ties first scheduled payment to jobsite posters and also includes adjustments if not in compliance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A0A166-767A-457D-9143-423122108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450" y="3429000"/>
            <a:ext cx="5945546" cy="172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946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2 – Pay Item Changes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dirty="0"/>
              <a:t>Pay Items Added</a:t>
            </a:r>
          </a:p>
          <a:p>
            <a:pPr marL="285750" indent="-285750"/>
            <a:r>
              <a:rPr lang="en-US" sz="1800" b="1" dirty="0"/>
              <a:t>Section 205 </a:t>
            </a:r>
            <a:r>
              <a:rPr lang="en-US" sz="1800" dirty="0"/>
              <a:t>(</a:t>
            </a:r>
            <a:r>
              <a:rPr lang="en-US" sz="1800" i="1" dirty="0"/>
              <a:t>Roadway Earthwork</a:t>
            </a:r>
            <a:r>
              <a:rPr lang="en-US" sz="1800" dirty="0"/>
              <a:t>)</a:t>
            </a:r>
          </a:p>
          <a:p>
            <a:pPr marL="457208" lvl="1" indent="-285750"/>
            <a:r>
              <a:rPr lang="en-US" sz="1600" dirty="0"/>
              <a:t>Berm Grading - $Sta (formerly a USP)</a:t>
            </a:r>
          </a:p>
        </p:txBody>
      </p:sp>
    </p:spTree>
    <p:extLst>
      <p:ext uri="{BB962C8B-B14F-4D97-AF65-F5344CB8AC3E}">
        <p14:creationId xmlns:p14="http://schemas.microsoft.com/office/powerpoint/2010/main" val="403112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0450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2 – FUSPs incorporated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906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5468B-C2BA-8B42-ABD6-59706176357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2020 Spec Book – Changes to Division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85800" y="380999"/>
            <a:ext cx="7886700" cy="5909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2 – Additional Items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202 – Removing Trees, Stumps, &amp; Corduroy</a:t>
            </a:r>
            <a:endParaRPr lang="en-US" sz="1800" dirty="0"/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Removing Trees and Stumps – backfill with class III material within the influence of the subgrade, and sound earth outside the influence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204 – Removing Miscellaneous Structures &amp; Materials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Pavement removal over utilities must be sawcut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Backfill with class III material within the influence of the subgrade, and sound earth outside the influence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205 – Roadway Earthwork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Sound Earth Definition - A natural homogeneous material comprised of soil or aggregate that can be compacted to the required density, contains no visible organic material   , and has a maximum unit weight of at least 95 pounds per cubic foot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Frost heave susceptible material must be removed if within the subgrade surface limits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Engineer and Contractor may agree to plan quantity prior to start of work.  Alternative methods other than average end area or staked-section method may be used if both parties agree 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Ditch Cleanout doesn’t include restoration items any longer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Section 206 – Excavation &amp; Backfill for Structures</a:t>
            </a:r>
          </a:p>
          <a:p>
            <a:pPr marL="45720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Backfill can be placed in 12” lifts between outer limits of the footing and surface elevation and slope paving</a:t>
            </a:r>
          </a:p>
        </p:txBody>
      </p:sp>
    </p:spTree>
    <p:extLst>
      <p:ext uri="{BB962C8B-B14F-4D97-AF65-F5344CB8AC3E}">
        <p14:creationId xmlns:p14="http://schemas.microsoft.com/office/powerpoint/2010/main" val="255002491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_AECOM_4_3_Arial">
  <a:themeElements>
    <a:clrScheme name="AECOM 1">
      <a:dk1>
        <a:srgbClr val="000000"/>
      </a:dk1>
      <a:lt1>
        <a:srgbClr val="FFFFFF"/>
      </a:lt1>
      <a:dk2>
        <a:srgbClr val="323E48"/>
      </a:dk2>
      <a:lt2>
        <a:srgbClr val="E7E6E6"/>
      </a:lt2>
      <a:accent1>
        <a:srgbClr val="00B5E2"/>
      </a:accent1>
      <a:accent2>
        <a:srgbClr val="FFE512"/>
      </a:accent2>
      <a:accent3>
        <a:srgbClr val="8C8279"/>
      </a:accent3>
      <a:accent4>
        <a:srgbClr val="F68B1F"/>
      </a:accent4>
      <a:accent5>
        <a:srgbClr val="83BD00"/>
      </a:accent5>
      <a:accent6>
        <a:srgbClr val="9E007E"/>
      </a:accent6>
      <a:hlink>
        <a:srgbClr val="00B5E2"/>
      </a:hlink>
      <a:folHlink>
        <a:srgbClr val="9E007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_9 PowerPoint Template Arial_v8JM" id="{2B0C17CC-678F-D744-ABEB-D2C198EFA0E4}" vid="{F99454F7-DEF2-BD42-8830-34F87AC225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Powerpoint_Template_AECOM_4_3_Arial</Template>
  <TotalTime>1228</TotalTime>
  <Words>1485</Words>
  <Application>Microsoft Office PowerPoint</Application>
  <PresentationFormat>On-screen Show (4:3)</PresentationFormat>
  <Paragraphs>234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Symbol</vt:lpstr>
      <vt:lpstr>Powerpoint_Template_AECOM_4_3_Arial</vt:lpstr>
      <vt:lpstr>Significant Changes to Spec Book: Design Considerations   Presenters: Charles Stein, PE &amp; Jim Stankiewicz, 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AECOM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Initiation Meeting 3.3.1.3 Presenter: Jeff Noble</dc:title>
  <dc:creator>Jeff Noble</dc:creator>
  <cp:lastModifiedBy>Shulick, Mark (MDOT)</cp:lastModifiedBy>
  <cp:revision>72</cp:revision>
  <dcterms:created xsi:type="dcterms:W3CDTF">2019-06-11T20:40:11Z</dcterms:created>
  <dcterms:modified xsi:type="dcterms:W3CDTF">2020-02-20T12:05:59Z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ShulickM@michigan.gov</vt:lpwstr>
  </property>
  <property fmtid="{D5CDD505-2E9C-101B-9397-08002B2CF9AE}" pid="5" name="MSIP_Label_3a2fed65-62e7-46ea-af74-187e0c17143a_SetDate">
    <vt:lpwstr>2020-02-20T12:05:56.6096764Z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6509dec6-992f-4b3a-af5f-392d6c57fe8d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</Properties>
</file>