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9" r:id="rId2"/>
    <p:sldId id="258" r:id="rId3"/>
    <p:sldId id="288" r:id="rId4"/>
    <p:sldId id="290" r:id="rId5"/>
    <p:sldId id="270" r:id="rId6"/>
    <p:sldId id="287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9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1FCF3-52C9-4B91-A03A-BE3CB2447AB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665A7-876B-43A0-9112-58667238A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7F08FD-FBF9-4A6C-A57C-EC7065DBEB8E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AE9308-E6C9-4F1F-ADD9-C6393ECD7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9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8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3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6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8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4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A6FC-2338-46F6-B359-2763B33D5C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A98-0A56-4848-8410-5574C6A2E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02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8E64-E194-4CD9-840A-3D861C1F3A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19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E872-9AD3-4BD4-A913-C51105C156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424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9968-8AF4-4752-A98D-1CB611A6DF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720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BE82-B542-4D01-B515-063FFEF17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34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62F4-D8E1-4597-8425-7D922DA60C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58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E5C0-6215-4BA5-B3C4-4C20003CC6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8DD2-21C6-4EB3-A992-0AA50A74C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9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CF64-9729-4CC1-8910-DDDBFB9040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28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B6D8-AEEC-4278-A4D8-7D338714DC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BA48-009C-4F49-8B46-386344AC91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F61C4-527D-4EF4-8B18-30691EC0E4B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Division 5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Hot Mix Asphalt Pavements &amp; Surface Treatments</a:t>
            </a:r>
          </a:p>
        </p:txBody>
      </p:sp>
    </p:spTree>
    <p:extLst>
      <p:ext uri="{BB962C8B-B14F-4D97-AF65-F5344CB8AC3E}">
        <p14:creationId xmlns:p14="http://schemas.microsoft.com/office/powerpoint/2010/main" val="108538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98B0C9-702F-4B27-B372-AFCF86BB9E0C}"/>
              </a:ext>
            </a:extLst>
          </p:cNvPr>
          <p:cNvSpPr/>
          <p:nvPr/>
        </p:nvSpPr>
        <p:spPr>
          <a:xfrm>
            <a:off x="332685" y="878521"/>
            <a:ext cx="3439606" cy="4586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0BCDBE-831C-41F9-B266-88EEFED19854}"/>
              </a:ext>
            </a:extLst>
          </p:cNvPr>
          <p:cNvSpPr/>
          <p:nvPr/>
        </p:nvSpPr>
        <p:spPr>
          <a:xfrm>
            <a:off x="7396062" y="836501"/>
            <a:ext cx="4702823" cy="41314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83237" y="-130389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Application and Pay Items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396063" y="1012610"/>
            <a:ext cx="4702823" cy="3823340"/>
          </a:xfrm>
        </p:spPr>
        <p:txBody>
          <a:bodyPr/>
          <a:lstStyle/>
          <a:p>
            <a:pPr lvl="0">
              <a:buClrTx/>
            </a:pPr>
            <a:r>
              <a:rPr lang="en-US" dirty="0"/>
              <a:t>Application width of Micro-Surface</a:t>
            </a:r>
          </a:p>
          <a:p>
            <a:pPr lvl="1">
              <a:buClrTx/>
            </a:pPr>
            <a:r>
              <a:rPr lang="en-US" dirty="0"/>
              <a:t>Confusion if shoulders were included</a:t>
            </a:r>
          </a:p>
          <a:p>
            <a:pPr lvl="1">
              <a:buClrTx/>
            </a:pPr>
            <a:r>
              <a:rPr lang="en-US" dirty="0"/>
              <a:t>As indicated on the plans</a:t>
            </a:r>
          </a:p>
          <a:p>
            <a:pPr lvl="0">
              <a:buClrTx/>
            </a:pPr>
            <a:r>
              <a:rPr lang="en-US" dirty="0"/>
              <a:t>Incorporation of FUSP 504B</a:t>
            </a:r>
          </a:p>
          <a:p>
            <a:pPr lvl="1">
              <a:buClrTx/>
            </a:pPr>
            <a:r>
              <a:rPr lang="en-US" dirty="0"/>
              <a:t>Centerline and shoulder corrugations</a:t>
            </a:r>
          </a:p>
          <a:p>
            <a:pPr>
              <a:buClrTx/>
            </a:pPr>
            <a:r>
              <a:rPr lang="en-US" dirty="0"/>
              <a:t>Pay Items</a:t>
            </a:r>
          </a:p>
          <a:p>
            <a:pPr lvl="1">
              <a:buClrTx/>
            </a:pPr>
            <a:r>
              <a:rPr lang="en-US" dirty="0"/>
              <a:t>Micro-Surface, </a:t>
            </a:r>
            <a:r>
              <a:rPr lang="en-US" dirty="0" err="1"/>
              <a:t>Rutfill</a:t>
            </a:r>
            <a:r>
              <a:rPr lang="en-US" dirty="0"/>
              <a:t>	   Ton</a:t>
            </a:r>
          </a:p>
          <a:p>
            <a:pPr lvl="1">
              <a:buClrTx/>
            </a:pPr>
            <a:r>
              <a:rPr lang="en-US" dirty="0"/>
              <a:t>Micro-Surface		   Syd</a:t>
            </a:r>
          </a:p>
          <a:p>
            <a:pPr lvl="1">
              <a:buClrTx/>
            </a:pPr>
            <a:r>
              <a:rPr lang="en-US" dirty="0"/>
              <a:t>Micro-Surface, Single, </a:t>
            </a:r>
            <a:r>
              <a:rPr lang="en-US" dirty="0" err="1"/>
              <a:t>Cse</a:t>
            </a:r>
            <a:r>
              <a:rPr lang="en-US" dirty="0"/>
              <a:t>	   Syd</a:t>
            </a:r>
          </a:p>
          <a:p>
            <a:pPr lvl="1">
              <a:buClrTx/>
            </a:pPr>
            <a:r>
              <a:rPr lang="en-US" dirty="0"/>
              <a:t>Micro-Surface, Longitudinal	   Ft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D489F-C1AF-49C3-89B4-BA91A4064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298" y="1585878"/>
            <a:ext cx="4586140" cy="3439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680A7D-2BA9-4CA9-B639-4B0586B6E97E}"/>
              </a:ext>
            </a:extLst>
          </p:cNvPr>
          <p:cNvSpPr/>
          <p:nvPr/>
        </p:nvSpPr>
        <p:spPr>
          <a:xfrm>
            <a:off x="1873773" y="4157777"/>
            <a:ext cx="5401328" cy="26137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1F56F-C766-4961-A9BF-AE76A9C7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237" y="3969241"/>
            <a:ext cx="5401328" cy="2613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136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505</a:t>
            </a:r>
            <a:br>
              <a:rPr lang="en-US" sz="4800" b="1" dirty="0"/>
            </a:br>
            <a:r>
              <a:rPr lang="en-US" sz="4800" b="1" dirty="0"/>
              <a:t>Chip Seals</a:t>
            </a:r>
          </a:p>
        </p:txBody>
      </p:sp>
    </p:spTree>
    <p:extLst>
      <p:ext uri="{BB962C8B-B14F-4D97-AF65-F5344CB8AC3E}">
        <p14:creationId xmlns:p14="http://schemas.microsoft.com/office/powerpoint/2010/main" val="353477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375F76-037E-4D20-A46F-E81C5C891629}"/>
              </a:ext>
            </a:extLst>
          </p:cNvPr>
          <p:cNvSpPr/>
          <p:nvPr/>
        </p:nvSpPr>
        <p:spPr>
          <a:xfrm>
            <a:off x="908059" y="1279091"/>
            <a:ext cx="4289196" cy="5057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6AA12-F29B-4707-B01D-79F41DCF33E4}"/>
              </a:ext>
            </a:extLst>
          </p:cNvPr>
          <p:cNvSpPr/>
          <p:nvPr/>
        </p:nvSpPr>
        <p:spPr>
          <a:xfrm>
            <a:off x="7915767" y="1266863"/>
            <a:ext cx="3714365" cy="5350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15197" y="108608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Double Chip Seal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35246" y="1560191"/>
            <a:ext cx="4736250" cy="5057335"/>
          </a:xfrm>
        </p:spPr>
        <p:txBody>
          <a:bodyPr/>
          <a:lstStyle/>
          <a:p>
            <a:pPr>
              <a:buClrTx/>
            </a:pPr>
            <a:r>
              <a:rPr lang="en-US" dirty="0"/>
              <a:t>Double Chip Seal seasonal limitations</a:t>
            </a:r>
          </a:p>
          <a:p>
            <a:pPr lvl="1">
              <a:buClrTx/>
            </a:pPr>
            <a:r>
              <a:rPr lang="en-US" dirty="0"/>
              <a:t>Lower peninsula south of M-46</a:t>
            </a:r>
          </a:p>
          <a:p>
            <a:pPr lvl="1">
              <a:buClrTx/>
            </a:pPr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>
                <a:sym typeface="Wingdings" panose="05000000000000000000" pitchFamily="2" charset="2"/>
              </a:rPr>
              <a:t>September 1</a:t>
            </a:r>
            <a:r>
              <a:rPr lang="en-US" baseline="30000">
                <a:sym typeface="Wingdings" panose="05000000000000000000" pitchFamily="2" charset="2"/>
              </a:rPr>
              <a:t>st</a:t>
            </a:r>
            <a:r>
              <a:rPr lang="en-US">
                <a:sym typeface="Wingdings" panose="05000000000000000000" pitchFamily="2" charset="2"/>
              </a:rPr>
              <a:t> </a:t>
            </a:r>
            <a:endParaRPr lang="en-US" dirty="0"/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Incorporate FUSP 506B</a:t>
            </a:r>
          </a:p>
          <a:p>
            <a:pPr lvl="1">
              <a:buClrTx/>
            </a:pPr>
            <a:r>
              <a:rPr lang="en-US" dirty="0"/>
              <a:t>Include CST aggregate</a:t>
            </a:r>
          </a:p>
          <a:p>
            <a:pPr lvl="1">
              <a:buClrTx/>
            </a:pPr>
            <a:r>
              <a:rPr lang="en-US" dirty="0"/>
              <a:t>Tables 902.7 and 902.8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Pavement marking removal not included</a:t>
            </a:r>
          </a:p>
          <a:p>
            <a:pPr lvl="1">
              <a:buClrTx/>
            </a:pPr>
            <a:r>
              <a:rPr lang="en-US" dirty="0"/>
              <a:t>Special markings</a:t>
            </a:r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7BAB7-E1EC-42DD-A30B-D9ECBCE2A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03" y="1102043"/>
            <a:ext cx="3714365" cy="53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Division 6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Portland Cement Concrete for Pavements</a:t>
            </a:r>
          </a:p>
        </p:txBody>
      </p:sp>
    </p:spTree>
    <p:extLst>
      <p:ext uri="{BB962C8B-B14F-4D97-AF65-F5344CB8AC3E}">
        <p14:creationId xmlns:p14="http://schemas.microsoft.com/office/powerpoint/2010/main" val="198446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199" y="457200"/>
            <a:ext cx="807514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/>
              <a:t>Division 6 Revision Overview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36350" y="1459523"/>
            <a:ext cx="8379370" cy="4586416"/>
          </a:xfrm>
        </p:spPr>
        <p:txBody>
          <a:bodyPr/>
          <a:lstStyle/>
          <a:p>
            <a:pPr marL="411163" lvl="1" indent="0" eaLnBrk="1" hangingPunct="1">
              <a:buClrTx/>
              <a:buNone/>
              <a:defRPr/>
            </a:pPr>
            <a:endParaRPr lang="en-US" sz="2400" dirty="0"/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FUSP Changes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601 – Reserved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602 – Concrete Grades and Pay Items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603 – Pay Items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604 – Removed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605 – Removed</a:t>
            </a:r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50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F3C639-00F9-4FAD-8FB9-DF169EC8BE30}"/>
              </a:ext>
            </a:extLst>
          </p:cNvPr>
          <p:cNvSpPr/>
          <p:nvPr/>
        </p:nvSpPr>
        <p:spPr>
          <a:xfrm>
            <a:off x="940525" y="1968137"/>
            <a:ext cx="10373752" cy="4235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FUSPs Incorporated Into </a:t>
            </a:r>
            <a:br>
              <a:rPr lang="en-US" b="1" dirty="0"/>
            </a:br>
            <a:r>
              <a:rPr lang="en-US" b="1" dirty="0"/>
              <a:t>2020 Spec Book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77723" y="1878037"/>
            <a:ext cx="8857120" cy="5057335"/>
          </a:xfrm>
        </p:spPr>
        <p:txBody>
          <a:bodyPr/>
          <a:lstStyle/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0">
              <a:buClrTx/>
            </a:pPr>
            <a:r>
              <a:rPr lang="en-US" dirty="0"/>
              <a:t>602B – Jointing layout plan for intersections</a:t>
            </a:r>
          </a:p>
          <a:p>
            <a:pPr lvl="0">
              <a:buClrTx/>
            </a:pPr>
            <a:r>
              <a:rPr lang="en-US" dirty="0"/>
              <a:t>602D – High performance PCC pavement (Division 10)</a:t>
            </a:r>
          </a:p>
          <a:p>
            <a:pPr lvl="0">
              <a:buClrTx/>
            </a:pPr>
            <a:r>
              <a:rPr lang="en-US" dirty="0"/>
              <a:t>602E – PCC pavement, bridge approach, reinforced </a:t>
            </a:r>
          </a:p>
          <a:p>
            <a:pPr lvl="0">
              <a:buClrTx/>
            </a:pPr>
            <a:r>
              <a:rPr lang="en-US" dirty="0"/>
              <a:t>602I – Coatings for dowel bars, modified (914)</a:t>
            </a:r>
          </a:p>
          <a:p>
            <a:pPr lvl="0">
              <a:buClrTx/>
            </a:pPr>
            <a:r>
              <a:rPr lang="en-US" dirty="0"/>
              <a:t>603A – Longitudinal grooving of concrete pavement</a:t>
            </a:r>
          </a:p>
          <a:p>
            <a:pPr lvl="0">
              <a:buClrTx/>
            </a:pPr>
            <a:r>
              <a:rPr lang="en-US" dirty="0"/>
              <a:t>604A – QC and acceptance of PCC (For Local Agency Only) (Division 10)</a:t>
            </a:r>
          </a:p>
          <a:p>
            <a:pPr lvl="0">
              <a:buClrTx/>
            </a:pPr>
            <a:r>
              <a:rPr lang="en-US" dirty="0"/>
              <a:t>604B – QC and acceptance of PCC (Division 10)</a:t>
            </a:r>
          </a:p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811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601</a:t>
            </a:r>
            <a:br>
              <a:rPr lang="en-US" sz="4800" b="1" dirty="0"/>
            </a:br>
            <a:r>
              <a:rPr lang="en-US" sz="4800" b="1" dirty="0"/>
              <a:t>Portland Cement Concrete for Pavements</a:t>
            </a:r>
          </a:p>
        </p:txBody>
      </p:sp>
    </p:spTree>
    <p:extLst>
      <p:ext uri="{BB962C8B-B14F-4D97-AF65-F5344CB8AC3E}">
        <p14:creationId xmlns:p14="http://schemas.microsoft.com/office/powerpoint/2010/main" val="328572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8640F-C579-40D3-8EAF-91758CC516FD}"/>
              </a:ext>
            </a:extLst>
          </p:cNvPr>
          <p:cNvSpPr/>
          <p:nvPr/>
        </p:nvSpPr>
        <p:spPr>
          <a:xfrm>
            <a:off x="2471250" y="1909410"/>
            <a:ext cx="6527409" cy="297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654152" y="2824689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Reserved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Moved To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Section 1001</a:t>
            </a:r>
          </a:p>
        </p:txBody>
      </p:sp>
    </p:spTree>
    <p:extLst>
      <p:ext uri="{BB962C8B-B14F-4D97-AF65-F5344CB8AC3E}">
        <p14:creationId xmlns:p14="http://schemas.microsoft.com/office/powerpoint/2010/main" val="43075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935163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602</a:t>
            </a:r>
            <a:br>
              <a:rPr lang="en-US" sz="4800" b="1" dirty="0"/>
            </a:br>
            <a:r>
              <a:rPr lang="en-US" sz="4800" b="1" dirty="0"/>
              <a:t>Concrete Pavement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21258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0BCDBE-831C-41F9-B266-88EEFED19854}"/>
              </a:ext>
            </a:extLst>
          </p:cNvPr>
          <p:cNvSpPr/>
          <p:nvPr/>
        </p:nvSpPr>
        <p:spPr>
          <a:xfrm>
            <a:off x="5936519" y="1170176"/>
            <a:ext cx="5921156" cy="28953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80A7D-2BA9-4CA9-B639-4B0586B6E97E}"/>
              </a:ext>
            </a:extLst>
          </p:cNvPr>
          <p:cNvSpPr/>
          <p:nvPr/>
        </p:nvSpPr>
        <p:spPr>
          <a:xfrm>
            <a:off x="475728" y="4243695"/>
            <a:ext cx="9934364" cy="21944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58652" y="563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Concrete Grade and Pay Items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04992" y="1348308"/>
            <a:ext cx="5921157" cy="2492172"/>
          </a:xfrm>
        </p:spPr>
        <p:txBody>
          <a:bodyPr/>
          <a:lstStyle/>
          <a:p>
            <a:pPr lvl="0">
              <a:buClrTx/>
            </a:pPr>
            <a:r>
              <a:rPr lang="en-US" dirty="0"/>
              <a:t>Concrete Grades Changing</a:t>
            </a:r>
          </a:p>
          <a:p>
            <a:pPr lvl="0">
              <a:buClrTx/>
            </a:pPr>
            <a:endParaRPr lang="en-US" dirty="0"/>
          </a:p>
          <a:p>
            <a:pPr lvl="0">
              <a:buClrTx/>
            </a:pPr>
            <a:r>
              <a:rPr lang="en-US" dirty="0"/>
              <a:t>Incorporated FUSP 602B, 602D, 602E and 602I </a:t>
            </a:r>
          </a:p>
          <a:p>
            <a:pPr lvl="0">
              <a:buClrTx/>
            </a:pPr>
            <a:endParaRPr lang="en-US" dirty="0"/>
          </a:p>
          <a:p>
            <a:pPr lvl="0">
              <a:buClrTx/>
            </a:pPr>
            <a:r>
              <a:rPr lang="en-US" dirty="0"/>
              <a:t>Pay Items associated with old FUSPs</a:t>
            </a:r>
          </a:p>
          <a:p>
            <a:pPr lvl="0">
              <a:buClrTx/>
            </a:pPr>
            <a:endParaRPr lang="en-US" dirty="0"/>
          </a:p>
          <a:p>
            <a:pPr marL="411163" lvl="1" indent="0">
              <a:buNone/>
            </a:pPr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93E630-3C98-4728-90DF-09E677051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82928"/>
              </p:ext>
            </p:extLst>
          </p:nvPr>
        </p:nvGraphicFramePr>
        <p:xfrm>
          <a:off x="475728" y="4243696"/>
          <a:ext cx="9808113" cy="2016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6482">
                  <a:extLst>
                    <a:ext uri="{9D8B030D-6E8A-4147-A177-3AD203B41FA5}">
                      <a16:colId xmlns:a16="http://schemas.microsoft.com/office/drawing/2014/main" val="2947248193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1091159260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3202123735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1380277413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3543130585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1242901217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2882100173"/>
                    </a:ext>
                  </a:extLst>
                </a:gridCol>
                <a:gridCol w="1150233">
                  <a:extLst>
                    <a:ext uri="{9D8B030D-6E8A-4147-A177-3AD203B41FA5}">
                      <a16:colId xmlns:a16="http://schemas.microsoft.com/office/drawing/2014/main" val="322599347"/>
                    </a:ext>
                  </a:extLst>
                </a:gridCol>
              </a:tblGrid>
              <a:tr h="3802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Mix Table Conversion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8622"/>
                  </a:ext>
                </a:extLst>
              </a:tr>
              <a:tr h="818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New Concrete Grades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3500HP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4000HP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4500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4500HP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465424"/>
                  </a:ext>
                </a:extLst>
              </a:tr>
              <a:tr h="818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Old Concrete Grades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S3, P2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S2, P1, 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S2M, P1M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S1M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13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5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199" y="457200"/>
            <a:ext cx="807514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/>
              <a:t>Division 5 Revision Overview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36350" y="1459523"/>
            <a:ext cx="8379370" cy="4586416"/>
          </a:xfrm>
        </p:spPr>
        <p:txBody>
          <a:bodyPr/>
          <a:lstStyle/>
          <a:p>
            <a:pPr marL="411163" lvl="1" indent="0" eaLnBrk="1" hangingPunct="1">
              <a:buClrTx/>
              <a:buNone/>
              <a:defRPr/>
            </a:pPr>
            <a:endParaRPr lang="en-US" sz="2400" dirty="0"/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FUSP Changes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501 – Reduction of HMA Mixes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502 – Terminology and Pay Items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504 – Application and Pay Items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2800" dirty="0"/>
              <a:t>505 – Double Chip Seal</a:t>
            </a:r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  <a:p>
            <a:pPr marL="411163" lvl="1" indent="0" eaLnBrk="1" hangingPunct="1">
              <a:buClr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72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935163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603</a:t>
            </a:r>
            <a:br>
              <a:rPr lang="en-US" sz="4800" b="1" dirty="0"/>
            </a:br>
            <a:r>
              <a:rPr lang="en-US" sz="4800" b="1" dirty="0"/>
              <a:t>Concrete Pavement Restoration</a:t>
            </a:r>
          </a:p>
        </p:txBody>
      </p:sp>
    </p:spTree>
    <p:extLst>
      <p:ext uri="{BB962C8B-B14F-4D97-AF65-F5344CB8AC3E}">
        <p14:creationId xmlns:p14="http://schemas.microsoft.com/office/powerpoint/2010/main" val="242173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1E44C-BF63-4582-879A-F3C3EABAA838}"/>
              </a:ext>
            </a:extLst>
          </p:cNvPr>
          <p:cNvSpPr/>
          <p:nvPr/>
        </p:nvSpPr>
        <p:spPr>
          <a:xfrm>
            <a:off x="527382" y="4088858"/>
            <a:ext cx="4240233" cy="268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375F76-037E-4D20-A46F-E81C5C891629}"/>
              </a:ext>
            </a:extLst>
          </p:cNvPr>
          <p:cNvSpPr/>
          <p:nvPr/>
        </p:nvSpPr>
        <p:spPr>
          <a:xfrm>
            <a:off x="908058" y="1279091"/>
            <a:ext cx="5319241" cy="2547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6AA12-F29B-4707-B01D-79F41DCF33E4}"/>
              </a:ext>
            </a:extLst>
          </p:cNvPr>
          <p:cNvSpPr/>
          <p:nvPr/>
        </p:nvSpPr>
        <p:spPr>
          <a:xfrm>
            <a:off x="6780716" y="1445825"/>
            <a:ext cx="4736249" cy="348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15197" y="108608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Pay Items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35245" y="1560191"/>
            <a:ext cx="5319241" cy="2090971"/>
          </a:xfrm>
        </p:spPr>
        <p:txBody>
          <a:bodyPr/>
          <a:lstStyle/>
          <a:p>
            <a:pPr>
              <a:buClrTx/>
            </a:pPr>
            <a:r>
              <a:rPr lang="en-US" sz="2400" dirty="0"/>
              <a:t>Incorporated 603A</a:t>
            </a:r>
          </a:p>
          <a:p>
            <a:pPr lvl="1">
              <a:buClrTx/>
            </a:pPr>
            <a:r>
              <a:rPr lang="en-US" sz="2400" dirty="0"/>
              <a:t>Diamond Grooving Conc </a:t>
            </a:r>
            <a:r>
              <a:rPr lang="en-US" sz="2400" dirty="0" err="1"/>
              <a:t>Pavt</a:t>
            </a:r>
            <a:endParaRPr lang="en-US" sz="2400" dirty="0"/>
          </a:p>
          <a:p>
            <a:pPr lvl="1">
              <a:buClrTx/>
            </a:pPr>
            <a:r>
              <a:rPr lang="en-US" sz="2400" dirty="0"/>
              <a:t>Diamond Grinding and Grooving Conc </a:t>
            </a:r>
            <a:r>
              <a:rPr lang="en-US" sz="2400" dirty="0" err="1"/>
              <a:t>Pavt</a:t>
            </a:r>
            <a:endParaRPr lang="en-US" sz="2400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8" name="Picture 7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F806F556-F932-4CF1-83FE-43F6F079A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47" y="1251608"/>
            <a:ext cx="4729124" cy="3546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A close up of a road&#10;&#10;Description automatically generated">
            <a:extLst>
              <a:ext uri="{FF2B5EF4-FFF2-40B4-BE49-F238E27FC236}">
                <a16:creationId xmlns:a16="http://schemas.microsoft.com/office/drawing/2014/main" id="{FFBB70C0-7610-4A2B-B2E7-45B53A4C5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4" y="3932262"/>
            <a:ext cx="4240233" cy="27127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473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935163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604</a:t>
            </a:r>
            <a:br>
              <a:rPr lang="en-US" sz="4800" b="1" dirty="0"/>
            </a:br>
            <a:r>
              <a:rPr lang="en-US" sz="4800" b="1" dirty="0"/>
              <a:t>Contractor Quality Control for Concrete</a:t>
            </a:r>
          </a:p>
        </p:txBody>
      </p:sp>
    </p:spTree>
    <p:extLst>
      <p:ext uri="{BB962C8B-B14F-4D97-AF65-F5344CB8AC3E}">
        <p14:creationId xmlns:p14="http://schemas.microsoft.com/office/powerpoint/2010/main" val="357713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8640F-C579-40D3-8EAF-91758CC516FD}"/>
              </a:ext>
            </a:extLst>
          </p:cNvPr>
          <p:cNvSpPr/>
          <p:nvPr/>
        </p:nvSpPr>
        <p:spPr>
          <a:xfrm>
            <a:off x="2602523" y="1909410"/>
            <a:ext cx="6527409" cy="29735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654152" y="2824689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Removed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Moved To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Section 1002</a:t>
            </a:r>
          </a:p>
        </p:txBody>
      </p:sp>
    </p:spTree>
    <p:extLst>
      <p:ext uri="{BB962C8B-B14F-4D97-AF65-F5344CB8AC3E}">
        <p14:creationId xmlns:p14="http://schemas.microsoft.com/office/powerpoint/2010/main" val="31347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935163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605</a:t>
            </a:r>
            <a:br>
              <a:rPr lang="en-US" sz="4800" b="1" dirty="0"/>
            </a:br>
            <a:r>
              <a:rPr lang="en-US" sz="4800" b="1" dirty="0"/>
              <a:t>Quality Assurance for Concrete</a:t>
            </a:r>
          </a:p>
        </p:txBody>
      </p:sp>
    </p:spTree>
    <p:extLst>
      <p:ext uri="{BB962C8B-B14F-4D97-AF65-F5344CB8AC3E}">
        <p14:creationId xmlns:p14="http://schemas.microsoft.com/office/powerpoint/2010/main" val="312489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8640F-C579-40D3-8EAF-91758CC516FD}"/>
              </a:ext>
            </a:extLst>
          </p:cNvPr>
          <p:cNvSpPr/>
          <p:nvPr/>
        </p:nvSpPr>
        <p:spPr>
          <a:xfrm>
            <a:off x="2471250" y="1909410"/>
            <a:ext cx="6527409" cy="297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654152" y="2824689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Removed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Moved To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Section 1003</a:t>
            </a:r>
          </a:p>
        </p:txBody>
      </p:sp>
    </p:spTree>
    <p:extLst>
      <p:ext uri="{BB962C8B-B14F-4D97-AF65-F5344CB8AC3E}">
        <p14:creationId xmlns:p14="http://schemas.microsoft.com/office/powerpoint/2010/main" val="260444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A020FC-E251-46E5-B564-5D6B11127856}"/>
              </a:ext>
            </a:extLst>
          </p:cNvPr>
          <p:cNvSpPr/>
          <p:nvPr/>
        </p:nvSpPr>
        <p:spPr>
          <a:xfrm>
            <a:off x="2930447" y="1575164"/>
            <a:ext cx="6713316" cy="50812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66790C-C8C5-4524-99AD-570376A0C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62007"/>
              </p:ext>
            </p:extLst>
          </p:nvPr>
        </p:nvGraphicFramePr>
        <p:xfrm>
          <a:off x="3339347" y="1904477"/>
          <a:ext cx="5895516" cy="442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3" imgW="3227663" imgH="2421484" progId="PowerPoint.Slide.8">
                  <p:embed/>
                </p:oleObj>
              </mc:Choice>
              <mc:Fallback>
                <p:oleObj name="Slide" r:id="rId3" imgW="3227663" imgH="2421484" progId="PowerPoint.Slid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347" y="1904477"/>
                        <a:ext cx="5895516" cy="442266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4C7E9-4881-4DEF-BF33-1C4D49B0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197" y="108608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992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F3C639-00F9-4FAD-8FB9-DF169EC8BE30}"/>
              </a:ext>
            </a:extLst>
          </p:cNvPr>
          <p:cNvSpPr/>
          <p:nvPr/>
        </p:nvSpPr>
        <p:spPr>
          <a:xfrm>
            <a:off x="940525" y="1968137"/>
            <a:ext cx="10310949" cy="43060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FUSPs Incorporated Into </a:t>
            </a:r>
            <a:br>
              <a:rPr lang="en-US" b="1" dirty="0"/>
            </a:br>
            <a:r>
              <a:rPr lang="en-US" b="1" dirty="0"/>
              <a:t>2020 Spec Book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77723" y="1878037"/>
            <a:ext cx="8758646" cy="5057335"/>
          </a:xfrm>
        </p:spPr>
        <p:txBody>
          <a:bodyPr/>
          <a:lstStyle/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0">
              <a:buClrTx/>
            </a:pPr>
            <a:r>
              <a:rPr lang="en-US" dirty="0"/>
              <a:t>501BB – Safety Edge</a:t>
            </a:r>
          </a:p>
          <a:p>
            <a:pPr lvl="0">
              <a:buClrTx/>
            </a:pPr>
            <a:r>
              <a:rPr lang="en-US" dirty="0"/>
              <a:t>501FF – Low Tracking Bond Coat Emulsified Asphalt</a:t>
            </a:r>
          </a:p>
          <a:p>
            <a:pPr lvl="0">
              <a:buClrTx/>
            </a:pPr>
            <a:r>
              <a:rPr lang="en-US" dirty="0"/>
              <a:t>501GG – Cold Milling Hot Mix Asphalt Surface</a:t>
            </a:r>
          </a:p>
          <a:p>
            <a:pPr lvl="0">
              <a:buClrTx/>
            </a:pPr>
            <a:r>
              <a:rPr lang="en-US" dirty="0"/>
              <a:t>501L – Temporary Hot Mix Asphalt Pavement Quality and Compliance</a:t>
            </a:r>
          </a:p>
          <a:p>
            <a:pPr lvl="0">
              <a:buClrTx/>
            </a:pPr>
            <a:r>
              <a:rPr lang="en-US" dirty="0"/>
              <a:t>502B – Hot Mix Asphalt Crack Treatment and </a:t>
            </a:r>
            <a:r>
              <a:rPr lang="en-US" dirty="0" err="1"/>
              <a:t>Overband</a:t>
            </a:r>
            <a:r>
              <a:rPr lang="en-US" dirty="0"/>
              <a:t> Crack Fill</a:t>
            </a:r>
          </a:p>
          <a:p>
            <a:pPr lvl="0">
              <a:buClrTx/>
            </a:pPr>
            <a:r>
              <a:rPr lang="en-US" dirty="0"/>
              <a:t>504B – Micro-Surfacing Corporations (Rumble Strips)</a:t>
            </a:r>
          </a:p>
          <a:p>
            <a:pPr lvl="0">
              <a:buClrTx/>
            </a:pPr>
            <a:r>
              <a:rPr lang="en-US" dirty="0"/>
              <a:t>Minor Changes to Tables 501.1, 501.4, 902.5, 902.7,and 902.8</a:t>
            </a:r>
          </a:p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090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501</a:t>
            </a:r>
            <a:br>
              <a:rPr lang="en-US" sz="4800" b="1" dirty="0"/>
            </a:br>
            <a:r>
              <a:rPr lang="en-US" sz="4800" b="1" dirty="0"/>
              <a:t>Plant Mixed HMA</a:t>
            </a:r>
          </a:p>
        </p:txBody>
      </p:sp>
    </p:spTree>
    <p:extLst>
      <p:ext uri="{BB962C8B-B14F-4D97-AF65-F5344CB8AC3E}">
        <p14:creationId xmlns:p14="http://schemas.microsoft.com/office/powerpoint/2010/main" val="250791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8640F-C579-40D3-8EAF-91758CC516FD}"/>
              </a:ext>
            </a:extLst>
          </p:cNvPr>
          <p:cNvSpPr/>
          <p:nvPr/>
        </p:nvSpPr>
        <p:spPr>
          <a:xfrm>
            <a:off x="107240" y="1600200"/>
            <a:ext cx="4736250" cy="5057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6AA12-F29B-4707-B01D-79F41DCF33E4}"/>
              </a:ext>
            </a:extLst>
          </p:cNvPr>
          <p:cNvSpPr/>
          <p:nvPr/>
        </p:nvSpPr>
        <p:spPr>
          <a:xfrm>
            <a:off x="5469434" y="1600200"/>
            <a:ext cx="6504092" cy="4323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91242" y="306571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Reduction of HMA Mixes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7240" y="1729619"/>
            <a:ext cx="4736250" cy="5057335"/>
          </a:xfrm>
        </p:spPr>
        <p:txBody>
          <a:bodyPr/>
          <a:lstStyle/>
          <a:p>
            <a:pPr>
              <a:buClrTx/>
            </a:pPr>
            <a:r>
              <a:rPr lang="en-US" dirty="0"/>
              <a:t>LVSP and E03 combined into EL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E1 and E3 combined into EML 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E10 and E30 combined into EMH  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E50 eliminated and replaced with EH  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Gap Graded Superpave (GGSP) renamed to Stone Matrix Asphalt (SMA) to be consistent with national standards</a:t>
            </a:r>
          </a:p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B76FB-586E-406E-90D5-6212A948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294" y="1532708"/>
            <a:ext cx="6675662" cy="43231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773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0BCDBE-831C-41F9-B266-88EEFED19854}"/>
              </a:ext>
            </a:extLst>
          </p:cNvPr>
          <p:cNvSpPr/>
          <p:nvPr/>
        </p:nvSpPr>
        <p:spPr>
          <a:xfrm>
            <a:off x="6041457" y="1170175"/>
            <a:ext cx="5816217" cy="55511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80A7D-2BA9-4CA9-B639-4B0586B6E97E}"/>
              </a:ext>
            </a:extLst>
          </p:cNvPr>
          <p:cNvSpPr/>
          <p:nvPr/>
        </p:nvSpPr>
        <p:spPr>
          <a:xfrm>
            <a:off x="475728" y="1689881"/>
            <a:ext cx="4925832" cy="4956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58652" y="563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Reduction of HMA Mixes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04992" y="1348308"/>
            <a:ext cx="5921157" cy="5073288"/>
          </a:xfrm>
        </p:spPr>
        <p:txBody>
          <a:bodyPr/>
          <a:lstStyle/>
          <a:p>
            <a:pPr lvl="0">
              <a:buClrTx/>
            </a:pPr>
            <a:r>
              <a:rPr lang="en-US" dirty="0"/>
              <a:t>Major Changes Made to Tables 501.2, 501.3 and 902.6</a:t>
            </a:r>
          </a:p>
          <a:p>
            <a:pPr lvl="1">
              <a:buClrTx/>
            </a:pPr>
            <a:r>
              <a:rPr lang="en-US" dirty="0"/>
              <a:t>New Mix Design Designations</a:t>
            </a:r>
          </a:p>
          <a:p>
            <a:pPr lvl="1">
              <a:buClrTx/>
            </a:pPr>
            <a:r>
              <a:rPr lang="en-US" dirty="0"/>
              <a:t>Changes mostly relevant to Mix Designers</a:t>
            </a:r>
          </a:p>
          <a:p>
            <a:pPr lvl="0">
              <a:buClrTx/>
            </a:pPr>
            <a:endParaRPr lang="en-US" dirty="0"/>
          </a:p>
          <a:p>
            <a:pPr lvl="0">
              <a:buClrTx/>
            </a:pPr>
            <a:r>
              <a:rPr lang="en-US" dirty="0"/>
              <a:t>Minor changes to Tables 501.1, 501.4 and 902.5</a:t>
            </a:r>
          </a:p>
          <a:p>
            <a:pPr lvl="0">
              <a:buClrTx/>
            </a:pPr>
            <a:endParaRPr lang="en-US" dirty="0"/>
          </a:p>
          <a:p>
            <a:pPr lvl="0">
              <a:buClrTx/>
            </a:pPr>
            <a:r>
              <a:rPr lang="en-US" dirty="0"/>
              <a:t>Incorporation of FUSP 501BB, 501 FF, 501 GG, and 501 L</a:t>
            </a:r>
          </a:p>
          <a:p>
            <a:pPr lvl="0"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Changes made to Hot Mix Asphalt (HMA) Mixture Selection Guidelines in the Road Design Manual</a:t>
            </a:r>
          </a:p>
          <a:p>
            <a:pPr marL="411163" lvl="1" indent="0">
              <a:buNone/>
            </a:pPr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048A2-368B-4B93-AB1D-DEB0E4DD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6" y="1478341"/>
            <a:ext cx="4925832" cy="4956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64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502</a:t>
            </a:r>
            <a:br>
              <a:rPr lang="en-US" sz="4800" b="1" dirty="0"/>
            </a:br>
            <a:r>
              <a:rPr lang="en-US" sz="4800" b="1" dirty="0"/>
              <a:t>HMA Crack Treatment</a:t>
            </a:r>
          </a:p>
        </p:txBody>
      </p:sp>
    </p:spTree>
    <p:extLst>
      <p:ext uri="{BB962C8B-B14F-4D97-AF65-F5344CB8AC3E}">
        <p14:creationId xmlns:p14="http://schemas.microsoft.com/office/powerpoint/2010/main" val="104426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03A3492-6A92-47D3-8CC0-917B49ED0495}"/>
              </a:ext>
            </a:extLst>
          </p:cNvPr>
          <p:cNvSpPr/>
          <p:nvPr/>
        </p:nvSpPr>
        <p:spPr>
          <a:xfrm>
            <a:off x="94268" y="641448"/>
            <a:ext cx="4414686" cy="6105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6AA12-F29B-4707-B01D-79F41DCF33E4}"/>
              </a:ext>
            </a:extLst>
          </p:cNvPr>
          <p:cNvSpPr/>
          <p:nvPr/>
        </p:nvSpPr>
        <p:spPr>
          <a:xfrm>
            <a:off x="5469434" y="1600200"/>
            <a:ext cx="6504092" cy="4323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169937" y="-140864"/>
            <a:ext cx="8161606" cy="1143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Terminology and Pay Items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9381" y="1409196"/>
            <a:ext cx="3559787" cy="4932575"/>
          </a:xfrm>
        </p:spPr>
        <p:txBody>
          <a:bodyPr/>
          <a:lstStyle/>
          <a:p>
            <a:pPr>
              <a:buClrTx/>
            </a:pPr>
            <a:r>
              <a:rPr lang="en-US" dirty="0"/>
              <a:t>Working Crack </a:t>
            </a:r>
            <a:r>
              <a:rPr lang="en-US" dirty="0">
                <a:sym typeface="Wingdings" panose="05000000000000000000" pitchFamily="2" charset="2"/>
              </a:rPr>
              <a:t> Primary Crack</a:t>
            </a:r>
          </a:p>
          <a:p>
            <a:pPr marL="114300" indent="0">
              <a:buClrTx/>
              <a:buNone/>
            </a:pPr>
            <a:endParaRPr lang="en-US" dirty="0"/>
          </a:p>
          <a:p>
            <a:pPr>
              <a:buClrTx/>
            </a:pPr>
            <a:r>
              <a:rPr lang="en-US" dirty="0"/>
              <a:t>HMA Crack Treatment vs </a:t>
            </a:r>
            <a:r>
              <a:rPr lang="en-US" dirty="0" err="1"/>
              <a:t>Overband</a:t>
            </a:r>
            <a:r>
              <a:rPr lang="en-US" dirty="0"/>
              <a:t> Crack Fill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Incorporated FUSP 502B</a:t>
            </a:r>
          </a:p>
          <a:p>
            <a:pPr lvl="1">
              <a:buClrTx/>
            </a:pPr>
            <a:r>
              <a:rPr lang="en-US" dirty="0"/>
              <a:t>Pretreatment requirements if not standalone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Updated pay items</a:t>
            </a:r>
          </a:p>
          <a:p>
            <a:pPr>
              <a:buClrTx/>
            </a:pP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4300" indent="0" eaLnBrk="1" hangingPunct="1">
              <a:buClrTx/>
              <a:buNone/>
              <a:defRPr/>
            </a:pPr>
            <a:endParaRPr lang="en-US" altLang="en-US" sz="2000" dirty="0"/>
          </a:p>
        </p:txBody>
      </p:sp>
      <p:pic>
        <p:nvPicPr>
          <p:cNvPr id="8" name="Picture 7" descr="A picture containing outdoor, building, tree&#10;&#10;Description automatically generated">
            <a:extLst>
              <a:ext uri="{FF2B5EF4-FFF2-40B4-BE49-F238E27FC236}">
                <a16:creationId xmlns:a16="http://schemas.microsoft.com/office/drawing/2014/main" id="{A8559FD8-703E-4E36-B2A9-27D1CB5AA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3034" y="2372702"/>
            <a:ext cx="3154136" cy="23656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451AC-8CCC-4BFE-8511-F3A17139A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8206" y="1870613"/>
            <a:ext cx="3154136" cy="23656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C274FEB1-B949-472E-8B60-CB9F50F7C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7862" y="3211687"/>
            <a:ext cx="3154137" cy="23656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24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6622" y="474616"/>
            <a:ext cx="8538755" cy="4585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Section 504</a:t>
            </a:r>
            <a:br>
              <a:rPr lang="en-US" sz="4800" b="1" dirty="0"/>
            </a:br>
            <a:r>
              <a:rPr lang="en-US" sz="4800" b="1" dirty="0"/>
              <a:t>Micro-Surfacing</a:t>
            </a:r>
          </a:p>
        </p:txBody>
      </p:sp>
    </p:spTree>
    <p:extLst>
      <p:ext uri="{BB962C8B-B14F-4D97-AF65-F5344CB8AC3E}">
        <p14:creationId xmlns:p14="http://schemas.microsoft.com/office/powerpoint/2010/main" val="214113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507</Words>
  <Application>Microsoft Office PowerPoint</Application>
  <PresentationFormat>Widescreen</PresentationFormat>
  <Paragraphs>153</Paragraphs>
  <Slides>26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Adjacency</vt:lpstr>
      <vt:lpstr>Slide</vt:lpstr>
      <vt:lpstr>Division 5  Hot Mix Asphalt Pavements &amp; Surface Treatments</vt:lpstr>
      <vt:lpstr>Division 5 Revision Overview</vt:lpstr>
      <vt:lpstr>FUSPs Incorporated Into  2020 Spec Book</vt:lpstr>
      <vt:lpstr>Section 501 Plant Mixed HMA</vt:lpstr>
      <vt:lpstr>Reduction of HMA Mixes</vt:lpstr>
      <vt:lpstr>Reduction of HMA Mixes</vt:lpstr>
      <vt:lpstr>Section 502 HMA Crack Treatment</vt:lpstr>
      <vt:lpstr>Terminology and Pay Items</vt:lpstr>
      <vt:lpstr>Section 504 Micro-Surfacing</vt:lpstr>
      <vt:lpstr>Application and Pay Items</vt:lpstr>
      <vt:lpstr>Section 505 Chip Seals</vt:lpstr>
      <vt:lpstr>Double Chip Seal</vt:lpstr>
      <vt:lpstr>Division 6  Portland Cement Concrete for Pavements</vt:lpstr>
      <vt:lpstr>Division 6 Revision Overview</vt:lpstr>
      <vt:lpstr>FUSPs Incorporated Into  2020 Spec Book</vt:lpstr>
      <vt:lpstr>Section 601 Portland Cement Concrete for Pavements</vt:lpstr>
      <vt:lpstr>Reserved  Moved To Section 1001</vt:lpstr>
      <vt:lpstr>Section 602 Concrete Pavement Construction</vt:lpstr>
      <vt:lpstr>Concrete Grade and Pay Items</vt:lpstr>
      <vt:lpstr>Section 603 Concrete Pavement Restoration</vt:lpstr>
      <vt:lpstr>Pay Items</vt:lpstr>
      <vt:lpstr>Section 604 Contractor Quality Control for Concrete</vt:lpstr>
      <vt:lpstr>Removed  Moved To Section 1002</vt:lpstr>
      <vt:lpstr>Section 605 Quality Assurance for Concrete</vt:lpstr>
      <vt:lpstr>Removed  Moved To Section 1003</vt:lpstr>
      <vt:lpstr>Questions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MDOT-ACEC Conference</dc:title>
  <dc:creator>Staton, John F. (MDOT)</dc:creator>
  <cp:lastModifiedBy>Green, Robert (MDOT)</cp:lastModifiedBy>
  <cp:revision>166</cp:revision>
  <cp:lastPrinted>2018-02-20T12:24:17Z</cp:lastPrinted>
  <dcterms:created xsi:type="dcterms:W3CDTF">2017-01-26T18:25:47Z</dcterms:created>
  <dcterms:modified xsi:type="dcterms:W3CDTF">2020-02-18T16:34:54Z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iteId">
    <vt:lpwstr>d5fb7087-3777-42ad-966a-892ef47225d1</vt:lpwstr>
  </property>
  <property fmtid="{D5CDD505-2E9C-101B-9397-08002B2CF9AE}" pid="4" name="MSIP_Label_3a2fed65-62e7-46ea-af74-187e0c17143a_Owner">
    <vt:lpwstr>KennedyK@michigan.gov</vt:lpwstr>
  </property>
  <property fmtid="{D5CDD505-2E9C-101B-9397-08002B2CF9AE}" pid="5" name="MSIP_Label_3a2fed65-62e7-46ea-af74-187e0c17143a_SetDate">
    <vt:lpwstr>2020-01-22T15:03:28.5260529Z</vt:lpwstr>
  </property>
  <property fmtid="{D5CDD505-2E9C-101B-9397-08002B2CF9AE}" pid="6" name="MSIP_Label_3a2fed65-62e7-46ea-af74-187e0c17143a_Name">
    <vt:lpwstr>Internal Data (Standard State Data)</vt:lpwstr>
  </property>
  <property fmtid="{D5CDD505-2E9C-101B-9397-08002B2CF9AE}" pid="7" name="MSIP_Label_3a2fed65-62e7-46ea-af74-187e0c17143a_Application">
    <vt:lpwstr>Microsoft Azure Information Protection</vt:lpwstr>
  </property>
  <property fmtid="{D5CDD505-2E9C-101B-9397-08002B2CF9AE}" pid="8" name="MSIP_Label_3a2fed65-62e7-46ea-af74-187e0c17143a_ActionId">
    <vt:lpwstr>328f8847-f88c-497b-a0d8-fa20581c60f4</vt:lpwstr>
  </property>
  <property fmtid="{D5CDD505-2E9C-101B-9397-08002B2CF9AE}" pid="9" name="MSIP_Label_3a2fed65-62e7-46ea-af74-187e0c17143a_Extended_MSFT_Method">
    <vt:lpwstr>Manual</vt:lpwstr>
  </property>
  <property fmtid="{D5CDD505-2E9C-101B-9397-08002B2CF9AE}" pid="10" name="Sensitivity">
    <vt:lpwstr>Internal Data (Standard State Data)</vt:lpwstr>
  </property>
</Properties>
</file>