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</p:sldMasterIdLst>
  <p:notesMasterIdLst>
    <p:notesMasterId r:id="rId28"/>
  </p:notesMasterIdLst>
  <p:handoutMasterIdLst>
    <p:handoutMasterId r:id="rId29"/>
  </p:handoutMasterIdLst>
  <p:sldIdLst>
    <p:sldId id="256" r:id="rId5"/>
    <p:sldId id="260" r:id="rId6"/>
    <p:sldId id="262" r:id="rId7"/>
    <p:sldId id="263" r:id="rId8"/>
    <p:sldId id="264" r:id="rId9"/>
    <p:sldId id="265" r:id="rId10"/>
    <p:sldId id="890" r:id="rId11"/>
    <p:sldId id="893" r:id="rId12"/>
    <p:sldId id="266" r:id="rId13"/>
    <p:sldId id="269" r:id="rId14"/>
    <p:sldId id="270" r:id="rId15"/>
    <p:sldId id="894" r:id="rId16"/>
    <p:sldId id="271" r:id="rId17"/>
    <p:sldId id="272" r:id="rId18"/>
    <p:sldId id="273" r:id="rId19"/>
    <p:sldId id="274" r:id="rId20"/>
    <p:sldId id="275" r:id="rId21"/>
    <p:sldId id="892" r:id="rId22"/>
    <p:sldId id="278" r:id="rId23"/>
    <p:sldId id="279" r:id="rId24"/>
    <p:sldId id="888" r:id="rId25"/>
    <p:sldId id="891" r:id="rId26"/>
    <p:sldId id="268" r:id="rId2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0" autoAdjust="0"/>
    <p:restoredTop sz="63586" autoAdjust="0"/>
  </p:normalViewPr>
  <p:slideViewPr>
    <p:cSldViewPr snapToGrid="0">
      <p:cViewPr varScale="1">
        <p:scale>
          <a:sx n="49" d="100"/>
          <a:sy n="49" d="100"/>
        </p:scale>
        <p:origin x="62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B6816F-503D-40DC-ABB7-E3F9B91402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E6E4C-42B8-4D28-8108-1EF7CAC19A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179E3AAE-F615-47FF-9FC8-B40546237C0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BC7E-5B0B-4576-BAF8-76FFDE32F3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F11F0-97AF-4AF6-A0CB-B0E08CC41B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8379C8B4-DF16-46ED-A3E0-02ABB580F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866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2T19:38:33.819"/>
    </inkml:context>
    <inkml:brush xml:id="br0">
      <inkml:brushProperty name="width" value="0.2" units="cm"/>
      <inkml:brushProperty name="height" value="0.2" units="cm"/>
      <inkml:brushProperty name="color" value="#FFC114"/>
      <inkml:brushProperty name="ignorePressure" value="1"/>
    </inkml:brush>
  </inkml:definitions>
  <inkml:trace contextRef="#ctx0" brushRef="#br0">0 114,'1'-6,"-1"1,1 0,0 0,-1 1,1-1,1 0,0 0,-1 0,2 1,0 0,-1-2,0 3,0 0,1-1,-1 1,1-1,0 2,0-2,0 2,1-1,-2 1,3-1,-2 1,0 0,3-1,1 1,0-2,1 3,-1-2,0 1,1 2,-1-2,2 1,-6 1,-1 0,1 0,-1 0,2 1,-2-1,1 1,0 0,-2-1,2 1,-1 0,1 0,-1 1,0-1,1 0,-2 1,2 0,-1-1,0 1,0 0,0-1,-1 1,2 2,1 2,6 6,-2 0,0 1,-1 0,2 5,-7-14,-1 0,0 1,1-1,-1 0,0 0,0 2,-1-2,0 0,0 1,0 0,0-1,-1 0,0 1,0-1,0 1,-1 1,-1 0,1 0,-2 0,1-1,-1 1,0-1,0 0,-1 0,-12 16,5-7,0 1,0-1,-13 10,23-22,0 0,0 0,0 1,1-1,0 1,-1-1,1 1,-1 1,-7 14,4-12,2-1,-1-1,1 1,-1 1,1 0,2-5,0 1,1-1,-1 1,1-2,-1 2,1-1,0 1,0-2,0 2,0-1,0 1,0-1,0 0,0 0,0 1,0-1,1 0,-1 0,1 1,-1-1,1 1,2 2,-1-1,0 2,1-2,0 0,-1 1,2-1,-1 0,3 3,-3-5,-1 1,2 0,-2-1,1 0,0 0,0 0,0 0,1 0,-2 0,2-1,-1 1,2-1,19 0,0 0,5-1,-26 0,-1 1,1-1,-1 0,0 0,0 1,1-1,-1 0,0 0,0-1,1 1,-2 0,2 0,-1-2,4-2,-2 0,1 0,3-6,11-12,-17 21,0 0,0 1,1 0,-2-1,2 1,0 0,-2 0,2 1,-1-1,3-1,6-1,-4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2T19:38:33.820"/>
    </inkml:context>
    <inkml:brush xml:id="br0">
      <inkml:brushProperty name="width" value="0.2" units="cm"/>
      <inkml:brushProperty name="height" value="0.2" units="cm"/>
      <inkml:brushProperty name="color" value="#FFC114"/>
      <inkml:brushProperty name="ignorePressure" value="1"/>
    </inkml:brush>
  </inkml:definitions>
  <inkml:trace contextRef="#ctx0" brushRef="#br0">180 38,'0'-1,"-1"0,1 0,0-1,-1 1,1 1,0-1,-1 0,1 0,-1 0,0 0,1 0,-1 1,0-1,0 0,1 0,-1 1,0-1,0 0,0 0,0 1,0 0,-22-11,23 11,-4-1,0-1,-1 0,0 1,1 1,0-1,-1 0,1 0,-2 1,2 0,-4 1,4 0,1 0,-1-1,1 1,0 0,-1 1,1-1,0 0,0 1,0 0,0 0,0 0,1 1,-1-1,-1 2,1-1,1 0,-1 0,1 0,-1 0,0 0,2 1,-1-1,0 1,1 0,-1-1,1 1,0 0,0 3,-4 14,1 0,1 2,2 13,0-3,0-2,4 19,-3-47,0 1,1-1,0 0,1 0,-1 1,0-2,1 1,-1 0,2 0,-2-1,1 1,0-1,2 3,7 9,-8-10,0 1,0-1,2 0,-2 0,1 0,1-1,-1 1,0-1,1 1,0-2,0 1,1-1,19 14,-21-14,0 1,-1-1,2 1,-1-1,0-1,1 1,0 0,-1-1,1 0,-1 0,1 0,10 0,-2 0,1-2,1 0,-9 1,-1-1,0 0,0-1,-1 2,1-2,0 0,0 1,-1-2,0 0,2 0,-3 1,-1 0,1 0,-1-1,0 1,0-2,0 2,0-1,0 0,-1 0,1-3,3-3,-1-1,1-8,-2 2,-1-1,0 0,-1 1,-1 0,-2-16,1-10,1 38,0-8,0 0,-1 1,0-1,-2-6,1 15,1 0,1-2,-2 2,0-1,0 1,1 0,-1-1,-1 2,2-2,-2 2,1-2,-1 2,0-1,0 1,1-1,-2 1,-47-34,47 33,0 0,1 0,-1 0,-2-3,3 3,-2-3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2T19:38:33.821"/>
    </inkml:context>
    <inkml:brush xml:id="br0">
      <inkml:brushProperty name="width" value="0.2" units="cm"/>
      <inkml:brushProperty name="height" value="0.2" units="cm"/>
      <inkml:brushProperty name="color" value="#FFC114"/>
      <inkml:brushProperty name="ignorePressure" value="1"/>
    </inkml:brush>
  </inkml:definitions>
  <inkml:trace contextRef="#ctx0" brushRef="#br0">0 524,'5'0,"-1"-1,1 1,0-1,-1 0,0 0,1-1,-1 0,2 1,8-7,10-6,-15 9,27-18,-1-2,21-19,-17 12,-16 14,-12 7,1 3,7-7,0 5,-8 3,0 1,4-6,-2 3,0 0,2 1,-5 2,0 0,-1-1,1-1,3-2,-7 3,1 1,1-1,0 1,0 1,1-1,-1 1,10-4,-11 6,1 0,-1-1,-1 0,0-1,1 1,4-5,60-52,-65 56,0 0,1 0,0 0,0 1,-1-1,6-4,-9 7,-1-1,2 2,-1-1,0 0,0 0,1 1,0-1,0 0,0 2,-1-3,0 1,2 1,-1-3,2-1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2T19:38:33.822"/>
    </inkml:context>
    <inkml:brush xml:id="br0">
      <inkml:brushProperty name="width" value="0.2" units="cm"/>
      <inkml:brushProperty name="height" value="0.2" units="cm"/>
      <inkml:brushProperty name="color" value="#FFC114"/>
      <inkml:brushProperty name="ignorePressure" value="1"/>
    </inkml:brush>
  </inkml:definitions>
  <inkml:trace contextRef="#ctx0" brushRef="#br0">625 439,'-5'-1,"0"1,-1-1,1 0,0 0,0 0,0-1,0 0,1 0,-2 1,0-3,-9-5,1 0,-7-8,-6-3,-13-7,30 21,2 0,-8-6,7 4,0 1,-5-2,-3-2,0 0,1-2,-4-3,11 7,6 6,0 0,0 0,0 1,0 0,0 0,-8-6,0-1,0 1,-7-9,8 7,0 1,0 1,-10-7,-21-5,27 10,1 0,-2-3,2 3,1 0,-5-1,11 6,0 0,0 0,-1-3,2 4,-1-1,1 1,0-1,-2 0,-2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23E436FA-32A6-4693-84F9-7981826470DC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4E7D5100-73FB-4D81-89AF-89800D995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975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9"/>
            <a:r>
              <a:rPr lang="en-US" dirty="0"/>
              <a:t>John I co-chairs of </a:t>
            </a:r>
            <a:r>
              <a:rPr lang="en-US" dirty="0" err="1"/>
              <a:t>Div</a:t>
            </a:r>
            <a:r>
              <a:rPr lang="en-US" dirty="0"/>
              <a:t> 7 (way I remember)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96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0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Schedules will be affected!!</a:t>
            </a:r>
          </a:p>
          <a:p>
            <a:r>
              <a:rPr lang="en-US" dirty="0"/>
              <a:t>Barge after deck work is </a:t>
            </a:r>
            <a:r>
              <a:rPr lang="en-US" dirty="0" err="1"/>
              <a:t>complee</a:t>
            </a:r>
            <a:r>
              <a:rPr lang="en-US" dirty="0"/>
              <a:t>.</a:t>
            </a:r>
          </a:p>
          <a:p>
            <a:r>
              <a:rPr lang="en-US" dirty="0"/>
              <a:t>Strap wider than weld requirement.</a:t>
            </a:r>
          </a:p>
          <a:p>
            <a:r>
              <a:rPr lang="en-US" dirty="0"/>
              <a:t>Aesthetic texturing in, change abs forms.</a:t>
            </a:r>
          </a:p>
          <a:p>
            <a:r>
              <a:rPr lang="en-US" dirty="0"/>
              <a:t>Cold weather – 45 degrees, not 40.  spec coming in future</a:t>
            </a:r>
          </a:p>
          <a:p>
            <a:r>
              <a:rPr lang="en-US" dirty="0"/>
              <a:t>No adjustments after test run.</a:t>
            </a:r>
          </a:p>
        </p:txBody>
      </p:sp>
    </p:spTree>
    <p:extLst>
      <p:ext uri="{BB962C8B-B14F-4D97-AF65-F5344CB8AC3E}">
        <p14:creationId xmlns:p14="http://schemas.microsoft.com/office/powerpoint/2010/main" val="2525834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66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Focus was to create a structural steel construction section that is applicable to structural steel and bridge fabrication.  Prior version was more focused on bridge fabrication.</a:t>
            </a:r>
          </a:p>
          <a:p>
            <a:pPr lvl="0"/>
            <a:r>
              <a:rPr lang="en-US" dirty="0"/>
              <a:t>Harmonized with 708 (where applicable) and incorporated consistent terminology with other Structural Fabrication Unit documents.</a:t>
            </a:r>
          </a:p>
          <a:p>
            <a:pPr lvl="0"/>
            <a:r>
              <a:rPr lang="en-US" dirty="0"/>
              <a:t>Complete re-write to incorporate errata, FUSP, and other fabrication processes discussed in AASHTO LRFD Bridge Construction and AASHTO/NSBA (National Steel Bridge Alliance) Collaboration.  For example, direction of rolling, low-stress die stamping, cold/hot bending  requirements were incorporated among other changes.</a:t>
            </a:r>
          </a:p>
          <a:p>
            <a:pPr lvl="0"/>
            <a:r>
              <a:rPr lang="en-US" dirty="0"/>
              <a:t>Sections were reordered to follow typical fabrication process</a:t>
            </a:r>
          </a:p>
          <a:p>
            <a:pPr lvl="0"/>
            <a:r>
              <a:rPr lang="en-US" dirty="0"/>
              <a:t>Main member (in lieu of primary member), secondary member, and primary components were defined to match AASHTO for consistency</a:t>
            </a:r>
          </a:p>
          <a:p>
            <a:pPr lvl="0"/>
            <a:r>
              <a:rPr lang="en-US" dirty="0"/>
              <a:t>AISC audit reports and audit dates must be made available to MDOT if requested.  This will give MDOT opportunity to better understand the fabricator’s QC program. </a:t>
            </a:r>
          </a:p>
          <a:p>
            <a:pPr lvl="0"/>
            <a:r>
              <a:rPr lang="en-US" dirty="0"/>
              <a:t>Fracture critical specifications were added in 707 (no longer need FUSP)</a:t>
            </a:r>
          </a:p>
          <a:p>
            <a:pPr lvl="0"/>
            <a:r>
              <a:rPr lang="en-US" dirty="0"/>
              <a:t>Welding was revised to clearly define bridge welding (D1.5) compared to structural steel welding (D1.1).  Shop welding (D1.1 and D1.5) compared to field welding (D1.1 and D1.5).</a:t>
            </a:r>
          </a:p>
          <a:p>
            <a:pPr lvl="0"/>
            <a:r>
              <a:rPr lang="en-US" dirty="0"/>
              <a:t>High strength bolting was re-written to follow RCSC (Research Council of Structural Connections) and MDOT’s Field Manual for Structural Bolting.  These three documents are now harmonized.</a:t>
            </a:r>
          </a:p>
          <a:p>
            <a:pPr lvl="0"/>
            <a:r>
              <a:rPr lang="en-US" dirty="0"/>
              <a:t>707 is significantly larger than before, but is more black and white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769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Focus was to create a prestressed concrete section that was applicable to prestressed concrete beams and other prestressed elements.  Less work here than 707.</a:t>
            </a:r>
          </a:p>
          <a:p>
            <a:pPr lvl="0"/>
            <a:r>
              <a:rPr lang="en-US" dirty="0"/>
              <a:t>Harmonized with 707 (where applicable) and incorporated consistent terminology with other Structural Fabrication Unit documents.</a:t>
            </a:r>
          </a:p>
          <a:p>
            <a:pPr lvl="0"/>
            <a:r>
              <a:rPr lang="en-US" dirty="0"/>
              <a:t>Complete re-write to incorporate errata, FUSP, and other fabrication processes discussed in PCI and other national codes.  For example, oversized monolithic strand debonding requirements were incorporated among other changes.</a:t>
            </a:r>
          </a:p>
          <a:p>
            <a:pPr lvl="0"/>
            <a:r>
              <a:rPr lang="en-US" dirty="0"/>
              <a:t>Sections were reordered to follow typical fabrication process</a:t>
            </a:r>
          </a:p>
          <a:p>
            <a:pPr lvl="0"/>
            <a:r>
              <a:rPr lang="en-US" dirty="0"/>
              <a:t>PCI audit reports and audit dates must be made available to MDOT if requested.  This will give MDOT opportunity to better understand the fabricator’s QC program.</a:t>
            </a:r>
          </a:p>
          <a:p>
            <a:pPr lvl="0"/>
            <a:r>
              <a:rPr lang="en-US" dirty="0"/>
              <a:t>MDOT historically required the fabricator to tension strands +5/-0%, which is different than PCI (+/-5%).  This is now contractual 😊 </a:t>
            </a:r>
          </a:p>
          <a:p>
            <a:pPr lvl="0"/>
            <a:r>
              <a:rPr lang="en-US" dirty="0"/>
              <a:t>Added items to Shop Inspection section that were included in 707, but missing in 708.  For example, Facilities for Inspection and Shop Inspector’s Authority were absent in 708.</a:t>
            </a:r>
          </a:p>
          <a:p>
            <a:pPr lvl="0"/>
            <a:r>
              <a:rPr lang="en-US" dirty="0"/>
              <a:t>Numerous concrete casting requirements from 706 were either referenced or incorporated into 708, unless covered by PCI </a:t>
            </a:r>
          </a:p>
          <a:p>
            <a:r>
              <a:rPr lang="en-US" dirty="0"/>
              <a:t>(Precast/Prestressed Concrete Institute)</a:t>
            </a:r>
          </a:p>
          <a:p>
            <a:pPr lvl="0"/>
            <a:r>
              <a:rPr lang="en-US" dirty="0"/>
              <a:t>Revisions to molding &amp; curing and testing &amp; acceptance sections to clarify.</a:t>
            </a:r>
          </a:p>
          <a:p>
            <a:pPr lvl="0"/>
            <a:r>
              <a:rPr lang="en-US" dirty="0"/>
              <a:t>Added coating requirements for contractor add-ons, welding section referencing PCI (AWS D1.1), cold weather precautions (some shops cast outdoors)</a:t>
            </a:r>
          </a:p>
        </p:txBody>
      </p:sp>
    </p:spTree>
    <p:extLst>
      <p:ext uri="{BB962C8B-B14F-4D97-AF65-F5344CB8AC3E}">
        <p14:creationId xmlns:p14="http://schemas.microsoft.com/office/powerpoint/2010/main" val="2501442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709 710 nothing notable</a:t>
            </a:r>
          </a:p>
          <a:p>
            <a:r>
              <a:rPr lang="en-US" dirty="0"/>
              <a:t>Elaborate on pay item changes?</a:t>
            </a:r>
          </a:p>
          <a:p>
            <a:r>
              <a:rPr lang="en-US" dirty="0"/>
              <a:t>Reconstruct barrier – mash.</a:t>
            </a:r>
          </a:p>
        </p:txBody>
      </p:sp>
    </p:spTree>
    <p:extLst>
      <p:ext uri="{BB962C8B-B14F-4D97-AF65-F5344CB8AC3E}">
        <p14:creationId xmlns:p14="http://schemas.microsoft.com/office/powerpoint/2010/main" val="2062958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Pin &amp; hanger 3’ regardless</a:t>
            </a:r>
          </a:p>
          <a:p>
            <a:r>
              <a:rPr lang="en-US" dirty="0"/>
              <a:t>More detail on overlay requirements.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102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364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222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714, nothing notable</a:t>
            </a:r>
          </a:p>
        </p:txBody>
      </p:sp>
    </p:spTree>
    <p:extLst>
      <p:ext uri="{BB962C8B-B14F-4D97-AF65-F5344CB8AC3E}">
        <p14:creationId xmlns:p14="http://schemas.microsoft.com/office/powerpoint/2010/main" val="1379251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did we approach this.</a:t>
            </a:r>
          </a:p>
          <a:p>
            <a:pPr defTabSz="966529">
              <a:defRPr/>
            </a:pPr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24 ppl</a:t>
            </a:r>
            <a:endParaRPr lang="en-US" dirty="0"/>
          </a:p>
          <a:p>
            <a:endParaRPr lang="en-US" dirty="0"/>
          </a:p>
          <a:p>
            <a:r>
              <a:rPr lang="en-US" dirty="0"/>
              <a:t>design/construction/fabrication/materials/Geotech/coatings/QA/LAP.</a:t>
            </a:r>
          </a:p>
          <a:p>
            <a:endParaRPr lang="en-US" dirty="0"/>
          </a:p>
          <a:p>
            <a:r>
              <a:rPr lang="en-US" dirty="0"/>
              <a:t>Since we started this, 11 ppl left, leaving john as expert in like 5 of the areas mentioned.</a:t>
            </a:r>
          </a:p>
          <a:p>
            <a:pPr defTabSz="966529">
              <a:defRPr/>
            </a:pPr>
            <a:endParaRPr lang="en-US" dirty="0"/>
          </a:p>
          <a:p>
            <a:pPr defTabSz="966529">
              <a:defRPr/>
            </a:pPr>
            <a:r>
              <a:rPr lang="en-US" dirty="0"/>
              <a:t>Errata, </a:t>
            </a:r>
            <a:r>
              <a:rPr lang="en-US" dirty="0" err="1"/>
              <a:t>fusp</a:t>
            </a:r>
            <a:r>
              <a:rPr lang="en-US" dirty="0"/>
              <a:t>, </a:t>
            </a:r>
            <a:r>
              <a:rPr lang="en-US" dirty="0" err="1"/>
              <a:t>pasp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Initially, 75 hours, reading line by line.  </a:t>
            </a:r>
          </a:p>
          <a:p>
            <a:r>
              <a:rPr lang="en-US" dirty="0" err="1"/>
              <a:t>Id’d</a:t>
            </a:r>
            <a:r>
              <a:rPr lang="en-US" dirty="0"/>
              <a:t> issues, possible improvements, out of date practices.</a:t>
            </a:r>
          </a:p>
          <a:p>
            <a:endParaRPr lang="en-US" dirty="0"/>
          </a:p>
          <a:p>
            <a:r>
              <a:rPr lang="en-US" dirty="0"/>
              <a:t>In come cases - just changed words for fun, to make people wonder why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745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03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- Go over things were going to add to the construction manual.</a:t>
            </a:r>
          </a:p>
        </p:txBody>
      </p:sp>
    </p:spTree>
    <p:extLst>
      <p:ext uri="{BB962C8B-B14F-4D97-AF65-F5344CB8AC3E}">
        <p14:creationId xmlns:p14="http://schemas.microsoft.com/office/powerpoint/2010/main" val="197149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change it unless you need to.</a:t>
            </a:r>
          </a:p>
          <a:p>
            <a:r>
              <a:rPr lang="en-US" dirty="0"/>
              <a:t>Follow the book whenever you can</a:t>
            </a:r>
          </a:p>
          <a:p>
            <a:r>
              <a:rPr lang="en-US" dirty="0"/>
              <a:t>Common issues.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4589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detail on notes?</a:t>
            </a:r>
          </a:p>
          <a:p>
            <a:r>
              <a:rPr lang="en-US" dirty="0"/>
              <a:t>If you have a question, call us – don’t assume.</a:t>
            </a:r>
          </a:p>
        </p:txBody>
      </p:sp>
    </p:spTree>
    <p:extLst>
      <p:ext uri="{BB962C8B-B14F-4D97-AF65-F5344CB8AC3E}">
        <p14:creationId xmlns:p14="http://schemas.microsoft.com/office/powerpoint/2010/main" val="3879009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to give everyone a frame of reference – pillow</a:t>
            </a:r>
          </a:p>
          <a:p>
            <a:endParaRPr lang="en-US" dirty="0"/>
          </a:p>
          <a:p>
            <a:r>
              <a:rPr lang="en-US" dirty="0"/>
              <a:t>Sections of division 7.</a:t>
            </a:r>
          </a:p>
          <a:p>
            <a:endParaRPr lang="en-US" dirty="0"/>
          </a:p>
          <a:p>
            <a:r>
              <a:rPr lang="en-US" dirty="0"/>
              <a:t>18 subsections, 160 pages, second largest, most comprehensive</a:t>
            </a:r>
          </a:p>
        </p:txBody>
      </p:sp>
    </p:spTree>
    <p:extLst>
      <p:ext uri="{BB962C8B-B14F-4D97-AF65-F5344CB8AC3E}">
        <p14:creationId xmlns:p14="http://schemas.microsoft.com/office/powerpoint/2010/main" val="3077079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 will now have 15 sections.</a:t>
            </a:r>
          </a:p>
          <a:p>
            <a:endParaRPr lang="en-US" dirty="0"/>
          </a:p>
          <a:p>
            <a:r>
              <a:rPr lang="en-US" dirty="0"/>
              <a:t>old is new again. ode to the 1990 manual, concrete now has it’s own section, Division 10.</a:t>
            </a:r>
          </a:p>
          <a:p>
            <a:endParaRPr lang="en-US" dirty="0"/>
          </a:p>
          <a:p>
            <a:r>
              <a:rPr lang="en-US" dirty="0"/>
              <a:t>Tim Stallard and Ethan </a:t>
            </a:r>
            <a:r>
              <a:rPr lang="en-US" dirty="0" err="1"/>
              <a:t>Baumer</a:t>
            </a:r>
            <a:r>
              <a:rPr lang="en-US" dirty="0"/>
              <a:t> will discuss after we’re done.</a:t>
            </a:r>
          </a:p>
          <a:p>
            <a:endParaRPr lang="en-US" dirty="0"/>
          </a:p>
          <a:p>
            <a:r>
              <a:rPr lang="en-US" dirty="0"/>
              <a:t>Painful amount of discussion about what to do with 701-703.</a:t>
            </a:r>
          </a:p>
          <a:p>
            <a:endParaRPr lang="en-US" dirty="0"/>
          </a:p>
          <a:p>
            <a:r>
              <a:rPr lang="en-US" dirty="0"/>
              <a:t>701-703 are now “reserved”, cause you never know, say in 2050?</a:t>
            </a:r>
          </a:p>
        </p:txBody>
      </p:sp>
    </p:spTree>
    <p:extLst>
      <p:ext uri="{BB962C8B-B14F-4D97-AF65-F5344CB8AC3E}">
        <p14:creationId xmlns:p14="http://schemas.microsoft.com/office/powerpoint/2010/main" val="4050108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Division 7 had 40 FUSP’s.  We incorporated everyone we could, 16 in total.</a:t>
            </a:r>
          </a:p>
          <a:p>
            <a:endParaRPr lang="en-US" dirty="0"/>
          </a:p>
          <a:p>
            <a:r>
              <a:rPr lang="en-US" dirty="0"/>
              <a:t>During the course, created 3 more </a:t>
            </a:r>
            <a:r>
              <a:rPr lang="en-US" dirty="0" err="1"/>
              <a:t>fusp’s</a:t>
            </a:r>
            <a:r>
              <a:rPr lang="en-US" dirty="0"/>
              <a:t> – wanted to get language out </a:t>
            </a:r>
            <a:r>
              <a:rPr lang="en-US" dirty="0" err="1"/>
              <a:t>ther</a:t>
            </a:r>
            <a:r>
              <a:rPr lang="en-US" dirty="0"/>
              <a:t> before spec book.</a:t>
            </a:r>
          </a:p>
          <a:p>
            <a:endParaRPr lang="en-US" dirty="0"/>
          </a:p>
          <a:p>
            <a:r>
              <a:rPr lang="en-US" dirty="0"/>
              <a:t>Reasons for not incorporating include:</a:t>
            </a:r>
          </a:p>
          <a:p>
            <a:r>
              <a:rPr lang="en-US" dirty="0"/>
              <a:t>* Include forms or QA plan (heat straightening, Pile QC)</a:t>
            </a:r>
          </a:p>
          <a:p>
            <a:pPr marL="181225" indent="-181225">
              <a:buFont typeface="Arial" panose="020B0604020202020204" pitchFamily="34" charset="0"/>
              <a:buChar char="•"/>
            </a:pPr>
            <a:r>
              <a:rPr lang="en-US" dirty="0"/>
              <a:t>Approved supplier list – (polyurethane sealant)</a:t>
            </a:r>
          </a:p>
          <a:p>
            <a:pPr marL="181225" indent="-181225">
              <a:buFont typeface="Arial" panose="020B0604020202020204" pitchFamily="34" charset="0"/>
              <a:buChar char="•"/>
            </a:pPr>
            <a:r>
              <a:rPr lang="en-US" dirty="0"/>
              <a:t>Too new</a:t>
            </a:r>
          </a:p>
          <a:p>
            <a:pPr marL="181225" indent="-181225">
              <a:buFont typeface="Arial" panose="020B0604020202020204" pitchFamily="34" charset="0"/>
              <a:buChar char="•"/>
            </a:pPr>
            <a:r>
              <a:rPr lang="en-US" dirty="0"/>
              <a:t>Or are under major revisions</a:t>
            </a:r>
          </a:p>
          <a:p>
            <a:pPr marL="181225" indent="-181225">
              <a:buFont typeface="Arial" panose="020B0604020202020204" pitchFamily="34" charset="0"/>
              <a:buChar char="•"/>
            </a:pPr>
            <a:endParaRPr lang="en-US" dirty="0"/>
          </a:p>
          <a:p>
            <a:pPr marL="181225" indent="-181225">
              <a:buFont typeface="Arial" panose="020B0604020202020204" pitchFamily="34" charset="0"/>
              <a:buChar char="•"/>
            </a:pPr>
            <a:r>
              <a:rPr lang="en-US" dirty="0"/>
              <a:t>Her are the ones we incorporated:</a:t>
            </a:r>
          </a:p>
        </p:txBody>
      </p:sp>
    </p:spTree>
    <p:extLst>
      <p:ext uri="{BB962C8B-B14F-4D97-AF65-F5344CB8AC3E}">
        <p14:creationId xmlns:p14="http://schemas.microsoft.com/office/powerpoint/2010/main" val="2714184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incorporated several previously approved</a:t>
            </a:r>
          </a:p>
        </p:txBody>
      </p:sp>
    </p:spTree>
    <p:extLst>
      <p:ext uri="{BB962C8B-B14F-4D97-AF65-F5344CB8AC3E}">
        <p14:creationId xmlns:p14="http://schemas.microsoft.com/office/powerpoint/2010/main" val="1214869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Reviewed std notes – reduce duplication where possible</a:t>
            </a:r>
          </a:p>
          <a:p>
            <a:endParaRPr lang="en-US" dirty="0"/>
          </a:p>
          <a:p>
            <a:r>
              <a:rPr lang="en-US" dirty="0"/>
              <a:t>Eliminate over 20 standard notes in chapter 8 of BDM</a:t>
            </a:r>
          </a:p>
          <a:p>
            <a:endParaRPr lang="en-US" dirty="0"/>
          </a:p>
          <a:p>
            <a:r>
              <a:rPr lang="en-US" dirty="0"/>
              <a:t>Notes used on EVERY JOB – by and large, incorporated</a:t>
            </a:r>
          </a:p>
          <a:p>
            <a:r>
              <a:rPr lang="en-US" dirty="0"/>
              <a:t>Material specifications should not be in a note – incorporated</a:t>
            </a:r>
          </a:p>
          <a:p>
            <a:r>
              <a:rPr lang="en-US" dirty="0"/>
              <a:t>Method of payment – not in note</a:t>
            </a:r>
          </a:p>
          <a:p>
            <a:endParaRPr lang="en-US" dirty="0"/>
          </a:p>
          <a:p>
            <a:r>
              <a:rPr lang="en-US" dirty="0"/>
              <a:t>Got us to thinking about challenges with notes</a:t>
            </a:r>
          </a:p>
          <a:p>
            <a:endParaRPr lang="en-US" dirty="0"/>
          </a:p>
          <a:p>
            <a:r>
              <a:rPr lang="en-US" dirty="0"/>
              <a:t>In general –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not repeat spec language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not modify standard notes – this creates confusion, especially if a word or words are changed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 extremely careful when incorporating incidental items into standard pay items.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Going to scrutinize going forward.</a:t>
            </a:r>
          </a:p>
        </p:txBody>
      </p:sp>
    </p:spTree>
    <p:extLst>
      <p:ext uri="{BB962C8B-B14F-4D97-AF65-F5344CB8AC3E}">
        <p14:creationId xmlns:p14="http://schemas.microsoft.com/office/powerpoint/2010/main" val="3306664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5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water inflow section.......</a:t>
            </a:r>
          </a:p>
        </p:txBody>
      </p:sp>
    </p:spTree>
    <p:extLst>
      <p:ext uri="{BB962C8B-B14F-4D97-AF65-F5344CB8AC3E}">
        <p14:creationId xmlns:p14="http://schemas.microsoft.com/office/powerpoint/2010/main" val="1536368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88EB-A3A3-4B05-A3C8-988D68BB4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BD50AC-35D8-4741-9195-161F7CADB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E935A-66A5-4EC3-9E8B-D0A0F107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E94BB-E973-4784-B4A0-B7930B705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DD86E-8194-4CB6-99A1-E39A3E65C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33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D3044-F074-462C-8E77-7F348F22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7A163-223B-47AA-AE8B-71DEA0FC1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BF3EB-7C71-4BB5-9CD7-54C1A2E88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6405F-0496-4A5E-ACB8-EB2994E6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BDB16-8339-4EDE-BD64-271AB28D0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55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03E33F-328E-41D6-BA7D-EBC40A3BA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DA7086-F34A-4D73-BC52-090FD2D1F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7CD83-564F-4D7E-9C0B-9176C298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7EFA1-B64E-410E-B57D-7CC0DAEB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2C89A-5F68-43F6-B9D9-F92FC064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8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DC7E-253E-44AA-BEED-F08ADB38F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27A4C-E47D-4495-9350-2EAB01810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3095C-AB67-46E6-8BDA-3A35FA7C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A13F7-4EE1-41B2-A72B-BC6DF02E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F2736-6129-4349-AD35-D68933FFF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30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E906-9019-4D09-AAC8-664883A3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0D9CB-0981-46E7-BF57-25E7959C3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DB668-B726-48A4-A11D-6ECF0998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E2E93-93D8-4720-AD29-F69130F44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2D6A5-19B8-4108-A185-FCB03F31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44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92016-D283-4B12-A3D4-FACE740C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6172E-89C5-4EB3-B44C-EFF61C1EE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20F81-18E5-4543-9CC0-2DD900B69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BF704-A001-40C7-A3DF-C5D5B02D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465AF-26AA-4305-AD28-3DD2B9FD5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6334B-CE97-47EC-930E-173E6C8A1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64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6FC2F-09AE-4C34-9F81-854F9B69D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BB52B-8088-45F0-BEF4-5CCADBC89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0F846-3B0A-4C8D-ADD1-13637F31B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75BA8D-24F4-4A44-B91D-F5E8092BDC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8DD9C-FAD9-4005-998A-A82A4852B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EF3953-AA71-49F5-8633-4C3FC1A4B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E9B214-ABFF-4B74-AF67-162D64AF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EAC0EF-8B57-4151-88AA-8C519085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02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D8B81-942F-4E5D-996E-F60E45C4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7F6AA-B7B7-4139-A502-FD72EE26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445A0-DA12-446C-BC1B-F8E49EDF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F07B1-2EFA-443A-B3DD-68383457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75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7D3848-7814-48E7-8761-40D3B71BF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6B7D9-CF91-4A8C-A645-875ADF7F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53130-2707-446D-8D9D-1C3C03347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17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CA992-934A-4BBB-AFE3-96694771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CBBFB-AC33-482A-855C-9587CA270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07B10-DDDE-40C0-9F48-6968E0ACC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73FC5-D3A6-4257-A4B6-DDC54E5A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23693-BC23-4C83-8A47-3C2E1667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B8C2C-29B8-4EBD-B860-A2844B784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42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B847-E089-4892-BE59-B51F911E5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A8F7DE-42AE-4478-AB40-A194BE3181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08E28-FFB0-4182-96D5-0DB60C468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08A95-E542-43E9-9446-B7E33C5CF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72716-8BF3-47FA-9589-CBA73DA16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4498A-E8E6-4FBA-BF1A-80ADA39B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51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D1E308-8B86-4A9D-AB1B-D70F1106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EC6BB-4948-4505-A221-2FA5CEAD4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668A8-2767-4DEF-A21E-F0C1AA67A0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B25C7-F00E-46F0-AE29-9EEFE9154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2904-AC32-461F-BC64-001C2203C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5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.xml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12" Type="http://schemas.openxmlformats.org/officeDocument/2006/relationships/image" Target="../media/image12.png"/><Relationship Id="rId17" Type="http://schemas.openxmlformats.org/officeDocument/2006/relationships/customXml" Target="../ink/ink4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15" Type="http://schemas.openxmlformats.org/officeDocument/2006/relationships/customXml" Target="../ink/ink3.xml"/><Relationship Id="rId4" Type="http://schemas.openxmlformats.org/officeDocument/2006/relationships/customXml" Target="../ink/ink1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D7CF0A-1D54-4B9B-8745-FFA4A57F11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6250"/>
          <a:stretch/>
        </p:blipFill>
        <p:spPr>
          <a:xfrm>
            <a:off x="-1" y="0"/>
            <a:ext cx="12191981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4EE19-6D73-4FD1-A040-49BB049D0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264" y="5154168"/>
            <a:ext cx="6973204" cy="1261872"/>
          </a:xfrm>
        </p:spPr>
        <p:txBody>
          <a:bodyPr anchor="ctr">
            <a:normAutofit/>
          </a:bodyPr>
          <a:lstStyle/>
          <a:p>
            <a:pPr algn="l"/>
            <a:r>
              <a:rPr lang="en-US" sz="4100" dirty="0"/>
              <a:t>2020 Spec Book</a:t>
            </a:r>
            <a:br>
              <a:rPr lang="en-US" sz="4100" dirty="0"/>
            </a:br>
            <a:r>
              <a:rPr lang="en-US" sz="4100" dirty="0"/>
              <a:t>Division 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A61979-02C5-4264-84C3-B7DEB2158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8199" y="5154167"/>
            <a:ext cx="3529207" cy="1572309"/>
          </a:xfrm>
        </p:spPr>
        <p:txBody>
          <a:bodyPr numCol="1" anchor="ctr">
            <a:normAutofit fontScale="92500" lnSpcReduction="20000"/>
          </a:bodyPr>
          <a:lstStyle/>
          <a:p>
            <a:pPr algn="l"/>
            <a:r>
              <a:rPr lang="en-US" dirty="0"/>
              <a:t>Brad Wagner</a:t>
            </a:r>
          </a:p>
          <a:p>
            <a:pPr algn="l"/>
            <a:r>
              <a:rPr lang="en-US" sz="2100" dirty="0"/>
              <a:t>Chief Structure Design Engineer</a:t>
            </a:r>
          </a:p>
          <a:p>
            <a:pPr algn="l"/>
            <a:endParaRPr lang="en-US" sz="200" dirty="0"/>
          </a:p>
          <a:p>
            <a:pPr algn="l"/>
            <a:r>
              <a:rPr lang="en-US" dirty="0"/>
              <a:t>John Belcher</a:t>
            </a:r>
          </a:p>
          <a:p>
            <a:pPr algn="l"/>
            <a:r>
              <a:rPr lang="en-US" sz="2200" dirty="0"/>
              <a:t>Bridge Construction Engineer  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659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A7B56-1485-4F1E-8886-39A6B38CC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  <a:p>
            <a:r>
              <a:rPr lang="en-US" dirty="0"/>
              <a:t>Test Pile/Ordering</a:t>
            </a:r>
          </a:p>
          <a:p>
            <a:r>
              <a:rPr lang="en-US" dirty="0"/>
              <a:t>Redrive/Restrike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530B57-1AF7-46D6-A778-27EE0EEFD024}"/>
              </a:ext>
            </a:extLst>
          </p:cNvPr>
          <p:cNvGrpSpPr/>
          <p:nvPr/>
        </p:nvGrpSpPr>
        <p:grpSpPr>
          <a:xfrm>
            <a:off x="416960" y="271182"/>
            <a:ext cx="10009740" cy="707886"/>
            <a:chOff x="2090916" y="185675"/>
            <a:chExt cx="8483677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F11EF-A545-4DF0-A787-986271A9C04C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Notable Changes – 705 Foundation Piling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A3080E-411C-4225-A4BD-F37D7AC24F3A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585431D-805B-4A61-B4F5-B8E701025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919" y="1092200"/>
            <a:ext cx="4363691" cy="563199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900CB3-F78A-462D-A994-B7A0446648AD}"/>
              </a:ext>
            </a:extLst>
          </p:cNvPr>
          <p:cNvGrpSpPr/>
          <p:nvPr/>
        </p:nvGrpSpPr>
        <p:grpSpPr>
          <a:xfrm>
            <a:off x="7785100" y="2119732"/>
            <a:ext cx="3568700" cy="4170363"/>
            <a:chOff x="7785100" y="2006600"/>
            <a:chExt cx="3568700" cy="41703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2E8CAE-7EAE-443D-9CDE-E87694AB6EA5}"/>
                </a:ext>
              </a:extLst>
            </p:cNvPr>
            <p:cNvSpPr/>
            <p:nvPr/>
          </p:nvSpPr>
          <p:spPr>
            <a:xfrm>
              <a:off x="7785100" y="2006600"/>
              <a:ext cx="3568700" cy="417036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60D9E0C-B7F5-43AC-AB83-E0588E623E83}"/>
                </a:ext>
              </a:extLst>
            </p:cNvPr>
            <p:cNvCxnSpPr/>
            <p:nvPr/>
          </p:nvCxnSpPr>
          <p:spPr>
            <a:xfrm>
              <a:off x="7785100" y="2006600"/>
              <a:ext cx="3568700" cy="417036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3148009-B7A6-4B0A-A000-4855F141D5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5100" y="2006600"/>
              <a:ext cx="3568700" cy="417036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30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A7B56-1485-4F1E-8886-39A6B38CC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43" y="1416287"/>
            <a:ext cx="7391400" cy="5302171"/>
          </a:xfrm>
        </p:spPr>
        <p:txBody>
          <a:bodyPr>
            <a:normAutofit/>
          </a:bodyPr>
          <a:lstStyle/>
          <a:p>
            <a:r>
              <a:rPr lang="en-US" dirty="0"/>
              <a:t>Conc Spec’d by Strength (e.g. 3500)</a:t>
            </a:r>
          </a:p>
          <a:p>
            <a:r>
              <a:rPr lang="en-US" dirty="0"/>
              <a:t>High Performance conc (e.g. 3500HP)</a:t>
            </a:r>
          </a:p>
          <a:p>
            <a:r>
              <a:rPr lang="en-US" dirty="0"/>
              <a:t>Expansion Joints – most notes incorporated</a:t>
            </a:r>
          </a:p>
          <a:p>
            <a:r>
              <a:rPr lang="en-US" dirty="0"/>
              <a:t>Falsework/forms – no welding to bridge!</a:t>
            </a:r>
          </a:p>
          <a:p>
            <a:r>
              <a:rPr lang="en-US" dirty="0"/>
              <a:t>SIP Forms – must have Styrofoam</a:t>
            </a:r>
          </a:p>
          <a:p>
            <a:r>
              <a:rPr lang="en-US" dirty="0"/>
              <a:t>No interruption of deck wet cure – period</a:t>
            </a:r>
          </a:p>
          <a:p>
            <a:r>
              <a:rPr lang="en-US" dirty="0"/>
              <a:t>Other concrete –3 days </a:t>
            </a:r>
            <a:r>
              <a:rPr lang="en-US" u="sng" dirty="0"/>
              <a:t>and</a:t>
            </a:r>
            <a:r>
              <a:rPr lang="en-US" dirty="0"/>
              <a:t> 70%</a:t>
            </a:r>
          </a:p>
          <a:p>
            <a:r>
              <a:rPr lang="en-US" dirty="0"/>
              <a:t>Night pours – end 1 hour before sunrise</a:t>
            </a:r>
          </a:p>
          <a:p>
            <a:r>
              <a:rPr lang="en-US" dirty="0"/>
              <a:t>Pour sequence changes require 7-day notice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530B57-1AF7-46D6-A778-27EE0EEFD024}"/>
              </a:ext>
            </a:extLst>
          </p:cNvPr>
          <p:cNvGrpSpPr/>
          <p:nvPr/>
        </p:nvGrpSpPr>
        <p:grpSpPr>
          <a:xfrm>
            <a:off x="416960" y="271182"/>
            <a:ext cx="10453098" cy="707886"/>
            <a:chOff x="2090916" y="185675"/>
            <a:chExt cx="8483677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F11EF-A545-4DF0-A787-986271A9C04C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Notable Changes – 706 Structural Concrete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A3080E-411C-4225-A4BD-F37D7AC24F3A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C7468065-F99C-489E-842F-C3AA0D202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836" y="1683602"/>
            <a:ext cx="4026107" cy="4597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931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F530B57-1AF7-46D6-A778-27EE0EEFD024}"/>
              </a:ext>
            </a:extLst>
          </p:cNvPr>
          <p:cNvGrpSpPr/>
          <p:nvPr/>
        </p:nvGrpSpPr>
        <p:grpSpPr>
          <a:xfrm>
            <a:off x="416960" y="271182"/>
            <a:ext cx="7245081" cy="707886"/>
            <a:chOff x="2090916" y="185675"/>
            <a:chExt cx="8483677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F11EF-A545-4DF0-A787-986271A9C04C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Notable Changes – 707 &amp; 708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A3080E-411C-4225-A4BD-F37D7AC24F3A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2" name="Content Placeholder 31">
            <a:extLst>
              <a:ext uri="{FF2B5EF4-FFF2-40B4-BE49-F238E27FC236}">
                <a16:creationId xmlns:a16="http://schemas.microsoft.com/office/drawing/2014/main" id="{D38B70C0-BB40-463D-8360-BD71BD652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1" b="16371"/>
          <a:stretch/>
        </p:blipFill>
        <p:spPr>
          <a:xfrm>
            <a:off x="914400" y="1080844"/>
            <a:ext cx="10418055" cy="56574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704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F530B57-1AF7-46D6-A778-27EE0EEFD024}"/>
              </a:ext>
            </a:extLst>
          </p:cNvPr>
          <p:cNvGrpSpPr/>
          <p:nvPr/>
        </p:nvGrpSpPr>
        <p:grpSpPr>
          <a:xfrm>
            <a:off x="416960" y="271182"/>
            <a:ext cx="9978897" cy="707886"/>
            <a:chOff x="2090916" y="185675"/>
            <a:chExt cx="8483677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F11EF-A545-4DF0-A787-986271A9C04C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Notable Changes – 707 – Structural Steel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A3080E-411C-4225-A4BD-F37D7AC24F3A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0FB8C-7248-49DA-AB18-F5A96413E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Expanded applicability beyond bridge elements</a:t>
            </a:r>
          </a:p>
          <a:p>
            <a:r>
              <a:rPr lang="en-US" dirty="0"/>
              <a:t>Consistency with 708</a:t>
            </a:r>
          </a:p>
          <a:p>
            <a:r>
              <a:rPr lang="en-US" dirty="0"/>
              <a:t>Incorporated errata, FUSP, NSBA</a:t>
            </a:r>
          </a:p>
          <a:p>
            <a:r>
              <a:rPr lang="en-US" dirty="0"/>
              <a:t>Re-ordered to follow typical fab process</a:t>
            </a:r>
          </a:p>
          <a:p>
            <a:r>
              <a:rPr lang="en-US" dirty="0"/>
              <a:t>Fracture critical requirements incorporated</a:t>
            </a:r>
          </a:p>
        </p:txBody>
      </p:sp>
    </p:spTree>
    <p:extLst>
      <p:ext uri="{BB962C8B-B14F-4D97-AF65-F5344CB8AC3E}">
        <p14:creationId xmlns:p14="http://schemas.microsoft.com/office/powerpoint/2010/main" val="486069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F530B57-1AF7-46D6-A778-27EE0EEFD024}"/>
              </a:ext>
            </a:extLst>
          </p:cNvPr>
          <p:cNvGrpSpPr/>
          <p:nvPr/>
        </p:nvGrpSpPr>
        <p:grpSpPr>
          <a:xfrm>
            <a:off x="416961" y="271182"/>
            <a:ext cx="8955640" cy="707886"/>
            <a:chOff x="2090916" y="185675"/>
            <a:chExt cx="8483677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F11EF-A545-4DF0-A787-986271A9C04C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Notable Changes – 708 – Prestressed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A3080E-411C-4225-A4BD-F37D7AC24F3A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2919D-2334-4888-A713-4241002F1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Expanded applicability beyond bridge elements</a:t>
            </a:r>
          </a:p>
          <a:p>
            <a:r>
              <a:rPr lang="en-US" dirty="0"/>
              <a:t>Consistency with 707</a:t>
            </a:r>
          </a:p>
          <a:p>
            <a:r>
              <a:rPr lang="en-US" dirty="0"/>
              <a:t>Incorporated errata, FUSP, PCI</a:t>
            </a:r>
          </a:p>
          <a:p>
            <a:r>
              <a:rPr lang="en-US" dirty="0"/>
              <a:t>Tighter tolerance on strand tensioning</a:t>
            </a:r>
          </a:p>
          <a:p>
            <a:r>
              <a:rPr lang="en-US" dirty="0"/>
              <a:t>Revised specimen curing and testing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9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A7B56-1485-4F1E-8886-39A6B38CC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982" y="1888728"/>
            <a:ext cx="7921993" cy="4351338"/>
          </a:xfrm>
        </p:spPr>
        <p:txBody>
          <a:bodyPr>
            <a:normAutofit/>
          </a:bodyPr>
          <a:lstStyle/>
          <a:p>
            <a:r>
              <a:rPr lang="en-US" dirty="0"/>
              <a:t>Barrier replacement incorporated</a:t>
            </a:r>
          </a:p>
          <a:p>
            <a:r>
              <a:rPr lang="en-US" dirty="0"/>
              <a:t>Anchor bolts for lights – install only</a:t>
            </a:r>
          </a:p>
          <a:p>
            <a:r>
              <a:rPr lang="en-US" dirty="0"/>
              <a:t>Reworked pay items - consistent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530B57-1AF7-46D6-A778-27EE0EEFD024}"/>
              </a:ext>
            </a:extLst>
          </p:cNvPr>
          <p:cNvGrpSpPr/>
          <p:nvPr/>
        </p:nvGrpSpPr>
        <p:grpSpPr>
          <a:xfrm>
            <a:off x="416961" y="271182"/>
            <a:ext cx="9333096" cy="707886"/>
            <a:chOff x="2090916" y="185675"/>
            <a:chExt cx="8483677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F11EF-A545-4DF0-A787-986271A9C04C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Notable Changes – 711 Bridge Railings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A3080E-411C-4225-A4BD-F37D7AC24F3A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27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A7B56-1485-4F1E-8886-39A6B38CC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42" y="1416288"/>
            <a:ext cx="9290957" cy="5302012"/>
          </a:xfrm>
        </p:spPr>
        <p:txBody>
          <a:bodyPr>
            <a:normAutofit/>
          </a:bodyPr>
          <a:lstStyle/>
          <a:p>
            <a:r>
              <a:rPr lang="en-US" dirty="0"/>
              <a:t>Deck demo equipment size limited for steel beams</a:t>
            </a:r>
          </a:p>
          <a:p>
            <a:r>
              <a:rPr lang="en-US" dirty="0"/>
              <a:t>If contractor damages – PE for fix</a:t>
            </a:r>
          </a:p>
          <a:p>
            <a:r>
              <a:rPr lang="en-US" dirty="0"/>
              <a:t>Overlay changes</a:t>
            </a:r>
          </a:p>
          <a:p>
            <a:pPr lvl="1"/>
            <a:r>
              <a:rPr lang="en-US" dirty="0"/>
              <a:t>No heavy equipment on </a:t>
            </a:r>
            <a:r>
              <a:rPr lang="en-US" dirty="0" err="1"/>
              <a:t>hydro’d</a:t>
            </a:r>
            <a:r>
              <a:rPr lang="en-US" dirty="0"/>
              <a:t> deck</a:t>
            </a:r>
          </a:p>
          <a:p>
            <a:pPr lvl="1"/>
            <a:r>
              <a:rPr lang="en-US" dirty="0"/>
              <a:t>Scarify 1” from steel (must locate)</a:t>
            </a:r>
          </a:p>
          <a:p>
            <a:pPr lvl="1"/>
            <a:r>
              <a:rPr lang="en-US" dirty="0"/>
              <a:t>Must expose top </a:t>
            </a:r>
            <a:r>
              <a:rPr lang="en-US" dirty="0" err="1"/>
              <a:t>reinf</a:t>
            </a:r>
            <a:r>
              <a:rPr lang="en-US" dirty="0"/>
              <a:t> over 75% of test area</a:t>
            </a:r>
          </a:p>
          <a:p>
            <a:pPr lvl="1"/>
            <a:r>
              <a:rPr lang="en-US" dirty="0"/>
              <a:t>No interruption of wet cure</a:t>
            </a:r>
          </a:p>
          <a:p>
            <a:pPr lvl="1"/>
            <a:r>
              <a:rPr lang="en-US" dirty="0"/>
              <a:t>Pour at night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530B57-1AF7-46D6-A778-27EE0EEFD024}"/>
              </a:ext>
            </a:extLst>
          </p:cNvPr>
          <p:cNvGrpSpPr/>
          <p:nvPr/>
        </p:nvGrpSpPr>
        <p:grpSpPr>
          <a:xfrm>
            <a:off x="416960" y="271182"/>
            <a:ext cx="11648039" cy="707886"/>
            <a:chOff x="2090916" y="185675"/>
            <a:chExt cx="8483677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F11EF-A545-4DF0-A787-986271A9C04C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Notable Changes – 712 Bridge Rehab - Concrete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A3080E-411C-4225-A4BD-F37D7AC24F3A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100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A7B56-1485-4F1E-8886-39A6B38CC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303" y="1919208"/>
            <a:ext cx="7241178" cy="5302012"/>
          </a:xfrm>
        </p:spPr>
        <p:txBody>
          <a:bodyPr>
            <a:normAutofit/>
          </a:bodyPr>
          <a:lstStyle/>
          <a:p>
            <a:r>
              <a:rPr lang="en-US" dirty="0"/>
              <a:t>PE for pin plate damage</a:t>
            </a:r>
          </a:p>
          <a:p>
            <a:r>
              <a:rPr lang="en-US" dirty="0"/>
              <a:t>Heat straightening spec incorporated (mostly)</a:t>
            </a:r>
          </a:p>
          <a:p>
            <a:r>
              <a:rPr lang="en-US" dirty="0"/>
              <a:t>Temp support includes lateral bracing</a:t>
            </a:r>
          </a:p>
          <a:p>
            <a:r>
              <a:rPr lang="en-US" dirty="0"/>
              <a:t>Prohibited pin &amp; hanger damage when measuring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530B57-1AF7-46D6-A778-27EE0EEFD024}"/>
              </a:ext>
            </a:extLst>
          </p:cNvPr>
          <p:cNvGrpSpPr/>
          <p:nvPr/>
        </p:nvGrpSpPr>
        <p:grpSpPr>
          <a:xfrm>
            <a:off x="416961" y="271182"/>
            <a:ext cx="10860640" cy="707886"/>
            <a:chOff x="2090916" y="185675"/>
            <a:chExt cx="8483677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F11EF-A545-4DF0-A787-986271A9C04C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Notable Changes – 713 Bridge Rehab - Steel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A3080E-411C-4225-A4BD-F37D7AC24F3A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3827424-712D-4961-8995-C47A9D8B4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0205" y="2246206"/>
            <a:ext cx="5270622" cy="3952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868D6-A352-4898-B19D-B697082125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6" r="10365"/>
          <a:stretch/>
        </p:blipFill>
        <p:spPr>
          <a:xfrm rot="5400000">
            <a:off x="7659021" y="4599489"/>
            <a:ext cx="2345016" cy="182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124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A2B1B-DE3F-4B1B-8D9C-123E16826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Minor change to incorporate FUSP</a:t>
            </a:r>
          </a:p>
          <a:p>
            <a:r>
              <a:rPr lang="en-US" dirty="0"/>
              <a:t>Major overhaul forthcoming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41E7DB-5A1C-478C-A814-C3850E57F12D}"/>
              </a:ext>
            </a:extLst>
          </p:cNvPr>
          <p:cNvGrpSpPr/>
          <p:nvPr/>
        </p:nvGrpSpPr>
        <p:grpSpPr>
          <a:xfrm>
            <a:off x="416961" y="271182"/>
            <a:ext cx="10860640" cy="707886"/>
            <a:chOff x="2090916" y="185675"/>
            <a:chExt cx="8483677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2A8528-4198-49AB-A96B-FED3F52AF7F7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Notable Changes – 713 Bridge Rehab - Steel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B71993-8A1B-4744-8C29-5F7C55C2B1A3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07893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A7B56-1485-4F1E-8886-39A6B38CC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42" y="1416288"/>
            <a:ext cx="9290957" cy="5302012"/>
          </a:xfrm>
        </p:spPr>
        <p:txBody>
          <a:bodyPr>
            <a:normAutofit/>
          </a:bodyPr>
          <a:lstStyle/>
          <a:p>
            <a:r>
              <a:rPr lang="en-US" dirty="0"/>
              <a:t>Field – need 1’ overlap of enclosure between stages</a:t>
            </a:r>
          </a:p>
          <a:p>
            <a:r>
              <a:rPr lang="en-US" dirty="0"/>
              <a:t>Stenciling – inside of fascia</a:t>
            </a:r>
          </a:p>
          <a:p>
            <a:r>
              <a:rPr lang="en-US" dirty="0"/>
              <a:t>716 Shop Painting – deleted repeated info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530B57-1AF7-46D6-A778-27EE0EEFD024}"/>
              </a:ext>
            </a:extLst>
          </p:cNvPr>
          <p:cNvGrpSpPr/>
          <p:nvPr/>
        </p:nvGrpSpPr>
        <p:grpSpPr>
          <a:xfrm>
            <a:off x="401720" y="139700"/>
            <a:ext cx="11378799" cy="707886"/>
            <a:chOff x="2090916" y="185675"/>
            <a:chExt cx="8483677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F11EF-A545-4DF0-A787-986271A9C04C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Notable Changes – 715/716 Clean &amp; Coat Steel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A3080E-411C-4225-A4BD-F37D7AC24F3A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47519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96B353-2E43-44D6-AB17-23E1C364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Spec Book Review – Major Themes</a:t>
            </a:r>
          </a:p>
        </p:txBody>
      </p:sp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ACE2859-10CC-4E58-BBBE-8809B4ACF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dirty="0"/>
              <a:t>Incorporate </a:t>
            </a:r>
          </a:p>
          <a:p>
            <a:pPr lvl="1"/>
            <a:r>
              <a:rPr lang="en-US" sz="2800" dirty="0"/>
              <a:t>Errata</a:t>
            </a:r>
          </a:p>
          <a:p>
            <a:pPr lvl="1"/>
            <a:r>
              <a:rPr lang="en-US" sz="2800" dirty="0"/>
              <a:t>FUSP’s?</a:t>
            </a:r>
          </a:p>
          <a:p>
            <a:pPr lvl="1"/>
            <a:r>
              <a:rPr lang="en-US" sz="2800" dirty="0"/>
              <a:t>PASP’s?</a:t>
            </a:r>
          </a:p>
          <a:p>
            <a:r>
              <a:rPr lang="en-US" dirty="0"/>
              <a:t>What has caused issues?</a:t>
            </a:r>
          </a:p>
          <a:p>
            <a:r>
              <a:rPr lang="en-US" dirty="0"/>
              <a:t>What can be improved upon, clarified?</a:t>
            </a:r>
          </a:p>
          <a:p>
            <a:r>
              <a:rPr lang="en-US" dirty="0"/>
              <a:t>What is not in line with current practice?</a:t>
            </a:r>
          </a:p>
        </p:txBody>
      </p:sp>
    </p:spTree>
    <p:extLst>
      <p:ext uri="{BB962C8B-B14F-4D97-AF65-F5344CB8AC3E}">
        <p14:creationId xmlns:p14="http://schemas.microsoft.com/office/powerpoint/2010/main" val="4257332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A7B56-1485-4F1E-8886-39A6B38CC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42" y="1416288"/>
            <a:ext cx="9290957" cy="5302012"/>
          </a:xfrm>
        </p:spPr>
        <p:txBody>
          <a:bodyPr>
            <a:normAutofit/>
          </a:bodyPr>
          <a:lstStyle/>
          <a:p>
            <a:r>
              <a:rPr lang="en-US" dirty="0"/>
              <a:t>We will now pay for reinforcement!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530B57-1AF7-46D6-A778-27EE0EEFD024}"/>
              </a:ext>
            </a:extLst>
          </p:cNvPr>
          <p:cNvGrpSpPr/>
          <p:nvPr/>
        </p:nvGrpSpPr>
        <p:grpSpPr>
          <a:xfrm>
            <a:off x="401721" y="139700"/>
            <a:ext cx="9077559" cy="707886"/>
            <a:chOff x="2090916" y="185675"/>
            <a:chExt cx="8483677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F11EF-A545-4DF0-A787-986271A9C04C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Notable Changes – 718 Drilled Shafts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A3080E-411C-4225-A4BD-F37D7AC24F3A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5482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1E51E-9239-418F-B98D-73E8B53DD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False Decking</a:t>
            </a:r>
          </a:p>
          <a:p>
            <a:r>
              <a:rPr lang="en-US" dirty="0"/>
              <a:t>Welding Requirements</a:t>
            </a:r>
          </a:p>
          <a:p>
            <a:r>
              <a:rPr lang="en-US" dirty="0"/>
              <a:t>Field Measurements Reporting</a:t>
            </a:r>
          </a:p>
          <a:p>
            <a:r>
              <a:rPr lang="en-US" dirty="0"/>
              <a:t>Hydrodemolition Calibration and Equipment</a:t>
            </a:r>
          </a:p>
          <a:p>
            <a:r>
              <a:rPr lang="en-US" dirty="0"/>
              <a:t>Cofferdam Elevations and Dewatering Requirements</a:t>
            </a:r>
          </a:p>
          <a:p>
            <a:r>
              <a:rPr lang="en-US" dirty="0"/>
              <a:t>And Many, Many, Many More …..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B0F73-6332-4DFF-803C-092CF43CE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395787"/>
            <a:ext cx="2390776" cy="23907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185BE0-C65A-4C5F-856C-3ABF092C4838}"/>
              </a:ext>
            </a:extLst>
          </p:cNvPr>
          <p:cNvGrpSpPr/>
          <p:nvPr/>
        </p:nvGrpSpPr>
        <p:grpSpPr>
          <a:xfrm>
            <a:off x="401722" y="139700"/>
            <a:ext cx="5329608" cy="707886"/>
            <a:chOff x="2090916" y="185675"/>
            <a:chExt cx="8483677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730F2C-DF5B-4209-8730-4FAF6D13899F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Construction Manual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31D691-AD8D-44BE-BC70-46942C9B6A37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7999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64CB064-A399-4EC2-82B5-9E8486A92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20" y="1486694"/>
            <a:ext cx="7572376" cy="50390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68D176-00CA-42EB-92A6-6601BE368B68}"/>
              </a:ext>
            </a:extLst>
          </p:cNvPr>
          <p:cNvGrpSpPr/>
          <p:nvPr/>
        </p:nvGrpSpPr>
        <p:grpSpPr>
          <a:xfrm>
            <a:off x="401722" y="139700"/>
            <a:ext cx="4431535" cy="707886"/>
            <a:chOff x="2090916" y="185675"/>
            <a:chExt cx="8483677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E0E62A-B4A8-418B-AD6B-C22D1F99D5AD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Special Provisions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A0D8BA-374B-4B50-9D29-A361FC166CD5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9386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F6F6-9EEF-4FEE-92AB-5B217355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Division 7 Final </a:t>
            </a:r>
            <a:b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Notes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136BABC-FE3E-49C3-86BC-059494C968D5}"/>
              </a:ext>
            </a:extLst>
          </p:cNvPr>
          <p:cNvSpPr txBox="1"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numCol="1" spcCol="457200" rtlCol="0" anchor="ctr">
            <a:normAutofit/>
          </a:bodyPr>
          <a:lstStyle/>
          <a:p>
            <a:pPr marL="285750" indent="-22860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Retained FUSP’s being updated</a:t>
            </a:r>
            <a:endParaRPr lang="en-US" sz="2400" dirty="0"/>
          </a:p>
          <a:p>
            <a:pPr marL="285750" indent="-22860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Construction Wiki Update – Fall 2020</a:t>
            </a:r>
          </a:p>
          <a:p>
            <a:pPr marL="285750" indent="-22860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PASP’s must be re-approved</a:t>
            </a:r>
          </a:p>
          <a:p>
            <a:pPr marL="285750" indent="-22860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Minimize Non-standard notes</a:t>
            </a:r>
          </a:p>
          <a:p>
            <a:pPr marL="285750" indent="-22860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Conc Curing = Additional Time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5575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10240-78FB-4F0A-8F17-AA1BCE4E6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834"/>
            <a:ext cx="10515600" cy="5305869"/>
          </a:xfrm>
        </p:spPr>
        <p:txBody>
          <a:bodyPr numCol="2">
            <a:normAutofit fontScale="92500" lnSpcReduction="10000"/>
          </a:bodyPr>
          <a:lstStyle/>
          <a:p>
            <a:r>
              <a:rPr lang="en-US" dirty="0"/>
              <a:t>701 Portland Cement Concrete for Structures</a:t>
            </a:r>
          </a:p>
          <a:p>
            <a:r>
              <a:rPr lang="en-US" dirty="0"/>
              <a:t>702 Mortar and Grout</a:t>
            </a:r>
          </a:p>
          <a:p>
            <a:r>
              <a:rPr lang="en-US" dirty="0"/>
              <a:t>703 Mortar and Concrete Patching, Repair, and Resurfacing Mixtures</a:t>
            </a:r>
          </a:p>
          <a:p>
            <a:r>
              <a:rPr lang="en-US" dirty="0"/>
              <a:t>704 Steel Sheet Piling and Cofferdams</a:t>
            </a:r>
          </a:p>
          <a:p>
            <a:r>
              <a:rPr lang="en-US" dirty="0"/>
              <a:t>705 Foundation Piling</a:t>
            </a:r>
          </a:p>
          <a:p>
            <a:r>
              <a:rPr lang="en-US" dirty="0"/>
              <a:t>706 Structural Concrete Construction</a:t>
            </a:r>
          </a:p>
          <a:p>
            <a:r>
              <a:rPr lang="en-US" dirty="0"/>
              <a:t>707 Structural Steel Construction</a:t>
            </a:r>
          </a:p>
          <a:p>
            <a:r>
              <a:rPr lang="en-US" dirty="0"/>
              <a:t>708 Prestressed Concrete</a:t>
            </a:r>
          </a:p>
          <a:p>
            <a:r>
              <a:rPr lang="en-US" dirty="0"/>
              <a:t>709 Timber Structures</a:t>
            </a:r>
          </a:p>
          <a:p>
            <a:r>
              <a:rPr lang="en-US" dirty="0"/>
              <a:t>710 Waterproofing &amp; Protective Covers</a:t>
            </a:r>
          </a:p>
          <a:p>
            <a:r>
              <a:rPr lang="en-US" dirty="0"/>
              <a:t>711 Bridge Railings</a:t>
            </a:r>
          </a:p>
          <a:p>
            <a:r>
              <a:rPr lang="en-US" dirty="0"/>
              <a:t>712 Bridge Rehabilitation – Concrete</a:t>
            </a:r>
          </a:p>
          <a:p>
            <a:r>
              <a:rPr lang="en-US" dirty="0"/>
              <a:t>713 Bridge Rehabilitation – Steel</a:t>
            </a:r>
          </a:p>
          <a:p>
            <a:r>
              <a:rPr lang="en-US" dirty="0"/>
              <a:t>714 Temporary Structures and Approaches</a:t>
            </a:r>
          </a:p>
          <a:p>
            <a:r>
              <a:rPr lang="en-US" dirty="0"/>
              <a:t>715 Cleaning and Coating       Existing Structural Steel</a:t>
            </a:r>
          </a:p>
          <a:p>
            <a:r>
              <a:rPr lang="en-US" dirty="0"/>
              <a:t>716 Shop Cleaning and            Coating Structural Steel</a:t>
            </a:r>
          </a:p>
          <a:p>
            <a:r>
              <a:rPr lang="en-US" dirty="0"/>
              <a:t>717 Downspouts and Drains</a:t>
            </a:r>
          </a:p>
          <a:p>
            <a:r>
              <a:rPr lang="en-US" dirty="0"/>
              <a:t>718 Drilled Shafts</a:t>
            </a:r>
          </a:p>
        </p:txBody>
      </p:sp>
      <p:pic>
        <p:nvPicPr>
          <p:cNvPr id="6" name="Content Placeholder 30">
            <a:extLst>
              <a:ext uri="{FF2B5EF4-FFF2-40B4-BE49-F238E27FC236}">
                <a16:creationId xmlns:a16="http://schemas.microsoft.com/office/drawing/2014/main" id="{EFDDA43F-8F3B-4870-8BB3-B943D311B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296" y="4070768"/>
            <a:ext cx="1798699" cy="24846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32172C-58CF-48B4-9932-8EC5E4BEB10A}"/>
              </a:ext>
            </a:extLst>
          </p:cNvPr>
          <p:cNvGrpSpPr/>
          <p:nvPr/>
        </p:nvGrpSpPr>
        <p:grpSpPr>
          <a:xfrm>
            <a:off x="416960" y="262774"/>
            <a:ext cx="8483677" cy="707886"/>
            <a:chOff x="2090916" y="185675"/>
            <a:chExt cx="8483677" cy="7078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54547D-BFFB-44A1-AC0D-A1054C7CC2B2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Division 7 Sections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65C7C6-7225-4F79-9BD6-2F92E606AFDF}"/>
                </a:ext>
              </a:extLst>
            </p:cNvPr>
            <p:cNvSpPr/>
            <p:nvPr/>
          </p:nvSpPr>
          <p:spPr>
            <a:xfrm>
              <a:off x="2177143" y="793985"/>
              <a:ext cx="3908830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28152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28E5F9A-E32A-4C98-B56E-7D9C728748C9}"/>
              </a:ext>
            </a:extLst>
          </p:cNvPr>
          <p:cNvSpPr txBox="1">
            <a:spLocks/>
          </p:cNvSpPr>
          <p:nvPr/>
        </p:nvSpPr>
        <p:spPr>
          <a:xfrm>
            <a:off x="838200" y="1417834"/>
            <a:ext cx="10515600" cy="5305869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701 </a:t>
            </a:r>
            <a:r>
              <a:rPr lang="en-US" b="1" dirty="0">
                <a:solidFill>
                  <a:srgbClr val="FF0000"/>
                </a:solidFill>
              </a:rPr>
              <a:t>RESERVED</a:t>
            </a:r>
            <a:r>
              <a:rPr lang="en-US" dirty="0">
                <a:solidFill>
                  <a:schemeClr val="bg2"/>
                </a:solidFill>
              </a:rPr>
              <a:t> Cement Concrete for Structures</a:t>
            </a:r>
          </a:p>
          <a:p>
            <a:r>
              <a:rPr lang="en-US" dirty="0"/>
              <a:t>702 </a:t>
            </a:r>
            <a:r>
              <a:rPr lang="en-US" b="1" dirty="0">
                <a:solidFill>
                  <a:srgbClr val="FF0000"/>
                </a:solidFill>
              </a:rPr>
              <a:t>RESERVED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and Grout</a:t>
            </a:r>
          </a:p>
          <a:p>
            <a:r>
              <a:rPr lang="en-US" dirty="0"/>
              <a:t>703 </a:t>
            </a:r>
            <a:r>
              <a:rPr lang="en-US" b="1" dirty="0">
                <a:solidFill>
                  <a:srgbClr val="FF0000"/>
                </a:solidFill>
              </a:rPr>
              <a:t>RESERVED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Concrete Patching, Repair, and Resurfacing Mixtures</a:t>
            </a:r>
          </a:p>
          <a:p>
            <a:r>
              <a:rPr lang="en-US" dirty="0"/>
              <a:t>704 Steel Sheet Piling and Cofferdams</a:t>
            </a:r>
          </a:p>
          <a:p>
            <a:r>
              <a:rPr lang="en-US" dirty="0"/>
              <a:t>705 Foundation Piling</a:t>
            </a:r>
          </a:p>
          <a:p>
            <a:r>
              <a:rPr lang="en-US" dirty="0"/>
              <a:t>706 Structural Concrete Construction</a:t>
            </a:r>
          </a:p>
          <a:p>
            <a:r>
              <a:rPr lang="en-US" dirty="0"/>
              <a:t>707 Structural Steel Construction</a:t>
            </a:r>
          </a:p>
          <a:p>
            <a:r>
              <a:rPr lang="en-US" dirty="0"/>
              <a:t>708 Prestressed Concrete</a:t>
            </a:r>
          </a:p>
          <a:p>
            <a:r>
              <a:rPr lang="en-US" dirty="0"/>
              <a:t>709 Timber Structures</a:t>
            </a:r>
          </a:p>
          <a:p>
            <a:r>
              <a:rPr lang="en-US" dirty="0"/>
              <a:t>710 Waterproofing &amp; Protective Covers</a:t>
            </a:r>
          </a:p>
          <a:p>
            <a:r>
              <a:rPr lang="en-US" dirty="0"/>
              <a:t>711 Bridge Railings</a:t>
            </a:r>
          </a:p>
          <a:p>
            <a:r>
              <a:rPr lang="en-US" dirty="0"/>
              <a:t>712 Bridge Rehabilitation – Concrete</a:t>
            </a:r>
          </a:p>
          <a:p>
            <a:r>
              <a:rPr lang="en-US" dirty="0"/>
              <a:t>713 Bridge Rehabilitation – Steel</a:t>
            </a:r>
          </a:p>
          <a:p>
            <a:r>
              <a:rPr lang="en-US" dirty="0"/>
              <a:t>714 Temporary Structures and Approaches</a:t>
            </a:r>
          </a:p>
          <a:p>
            <a:r>
              <a:rPr lang="en-US" dirty="0"/>
              <a:t>715 Cleaning and Coating       Existing Structural Steel</a:t>
            </a:r>
          </a:p>
          <a:p>
            <a:r>
              <a:rPr lang="en-US" dirty="0"/>
              <a:t>716 Shop Cleaning and            Coating Structural Steel</a:t>
            </a:r>
          </a:p>
          <a:p>
            <a:r>
              <a:rPr lang="en-US" dirty="0"/>
              <a:t>717 Downspouts and Drains</a:t>
            </a:r>
          </a:p>
          <a:p>
            <a:r>
              <a:rPr lang="en-US" dirty="0"/>
              <a:t>718 Drilled Shafts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CFE5C6-DB47-4A9B-99CB-1E6B71BDE2BB}"/>
              </a:ext>
            </a:extLst>
          </p:cNvPr>
          <p:cNvGrpSpPr>
            <a:grpSpLocks noChangeAspect="1"/>
          </p:cNvGrpSpPr>
          <p:nvPr/>
        </p:nvGrpSpPr>
        <p:grpSpPr>
          <a:xfrm>
            <a:off x="10202238" y="4197848"/>
            <a:ext cx="1798699" cy="2484635"/>
            <a:chOff x="3795688" y="564794"/>
            <a:chExt cx="4555832" cy="6293206"/>
          </a:xfrm>
        </p:grpSpPr>
        <p:pic>
          <p:nvPicPr>
            <p:cNvPr id="11" name="Content Placeholder 30">
              <a:extLst>
                <a:ext uri="{FF2B5EF4-FFF2-40B4-BE49-F238E27FC236}">
                  <a16:creationId xmlns:a16="http://schemas.microsoft.com/office/drawing/2014/main" id="{F9F1F4C7-1BF3-4447-B5B7-0FFAA4EFF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688" y="564794"/>
              <a:ext cx="4555832" cy="6293206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B44A2A7-0B93-4736-B3CD-7253401A6E25}"/>
                    </a:ext>
                  </a:extLst>
                </p14:cNvPr>
                <p14:cNvContentPartPr/>
                <p14:nvPr/>
              </p14:nvContentPartPr>
              <p14:xfrm rot="1089974">
                <a:off x="6092625" y="1138428"/>
                <a:ext cx="306000" cy="418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C3722A5-AB8E-45F8-AC87-C07BB4770E0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089974">
                  <a:off x="6014960" y="1060673"/>
                  <a:ext cx="460553" cy="573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1EAC686-3671-4918-908A-317E38AA902B}"/>
                    </a:ext>
                  </a:extLst>
                </p14:cNvPr>
                <p14:cNvContentPartPr/>
                <p14:nvPr/>
              </p14:nvContentPartPr>
              <p14:xfrm rot="752247">
                <a:off x="6472595" y="1139786"/>
                <a:ext cx="294480" cy="395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07414D1-C2D2-48C4-80A5-1958161EC78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rot="752247">
                  <a:off x="6394896" y="1062128"/>
                  <a:ext cx="449101" cy="5498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78E0241-B4F7-40AB-B4E3-421FA59E0330}"/>
                    </a:ext>
                  </a:extLst>
                </p14:cNvPr>
                <p14:cNvContentPartPr/>
                <p14:nvPr/>
              </p14:nvContentPartPr>
              <p14:xfrm>
                <a:off x="5957310" y="1690999"/>
                <a:ext cx="702000" cy="478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A298643-BFAC-4911-91B5-E89F40A52A0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879569" y="1613262"/>
                  <a:ext cx="856704" cy="6327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35965CD-9A32-46D2-B370-8D67E99866C1}"/>
                    </a:ext>
                  </a:extLst>
                </p14:cNvPr>
                <p14:cNvContentPartPr/>
                <p14:nvPr/>
              </p14:nvContentPartPr>
              <p14:xfrm>
                <a:off x="6143725" y="1756756"/>
                <a:ext cx="569520" cy="399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17C0D52-8639-4034-9272-7E9B2C68BD3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066028" y="1679094"/>
                  <a:ext cx="724137" cy="55450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3BA623-701F-4104-B4CF-8A9E24B86A58}"/>
              </a:ext>
            </a:extLst>
          </p:cNvPr>
          <p:cNvGrpSpPr/>
          <p:nvPr/>
        </p:nvGrpSpPr>
        <p:grpSpPr>
          <a:xfrm>
            <a:off x="416960" y="262774"/>
            <a:ext cx="8483677" cy="707886"/>
            <a:chOff x="2090916" y="185675"/>
            <a:chExt cx="8483677" cy="7078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23B118-B3B5-40C1-8D91-4AD636C0209D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Division 7 Sections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9E74DC-03CF-4386-929F-6C71B5AB5375}"/>
                </a:ext>
              </a:extLst>
            </p:cNvPr>
            <p:cNvSpPr/>
            <p:nvPr/>
          </p:nvSpPr>
          <p:spPr>
            <a:xfrm>
              <a:off x="2177143" y="793985"/>
              <a:ext cx="3908830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091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0000000-0008-0000-0200-00004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16013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0000000-0008-0000-0200-00004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2713038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0000000-0008-0000-0200-00004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2713038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000000-0008-0000-0200-00004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30847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0000000-0008-0000-0200-00004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5551488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0000000-0008-0000-0200-00004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5551488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000000-0008-0000-0200-00004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5551488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0000000-0008-0000-0200-00004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6105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0000000-0008-0000-0200-00004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6105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0000000-0008-0000-0200-00004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6105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0000000-0008-0000-0200-000050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6105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0000000-0008-0000-0200-00005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6640513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0000000-0008-0000-0200-00005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6640513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0000000-0008-0000-0200-00005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6640513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0000000-0008-0000-0200-00005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6994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0000000-0008-0000-0200-00005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7348538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0000000-0008-0000-0200-00005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7348538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0000000-0008-0000-0200-000057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7348538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0000000-0008-0000-0200-000058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7348538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000000-0008-0000-0200-00005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7348538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0000000-0008-0000-0200-00005A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7883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0000000-0008-0000-0200-00005B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8418513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0000000-0008-0000-0200-00005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9842500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0000000-0008-0000-0200-00005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085513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0000000-0008-0000-0200-00005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439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0000000-0008-0000-0200-00005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439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0000000-0008-0000-0200-00006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439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0000000-0008-0000-0200-00006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439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0000000-0008-0000-0200-00006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439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0000000-0008-0000-0200-00006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974513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0000000-0008-0000-0200-00006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974513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0000000-0008-0000-0200-00006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974513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55D1FEA9-CBBB-47CA-80E8-D1A021DFD916}"/>
              </a:ext>
            </a:extLst>
          </p:cNvPr>
          <p:cNvSpPr txBox="1"/>
          <p:nvPr/>
        </p:nvSpPr>
        <p:spPr>
          <a:xfrm>
            <a:off x="163881" y="1336029"/>
            <a:ext cx="11908514" cy="5153672"/>
          </a:xfrm>
          <a:prstGeom prst="rect">
            <a:avLst/>
          </a:prstGeom>
          <a:noFill/>
        </p:spPr>
        <p:txBody>
          <a:bodyPr wrap="square" numCol="2" spcCol="457200" rtlCol="0">
            <a:spAutoFit/>
          </a:bodyPr>
          <a:lstStyle/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705A</a:t>
            </a:r>
            <a:r>
              <a:rPr lang="en-US" dirty="0"/>
              <a:t> PILE SPLICING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706A</a:t>
            </a:r>
            <a:r>
              <a:rPr lang="en-US" dirty="0"/>
              <a:t> REINFORCEMENT, STAINLESS STEEL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706C</a:t>
            </a:r>
            <a:r>
              <a:rPr lang="en-US" dirty="0"/>
              <a:t> HIGH PERF PCC BRIDGE DECK (GRADE DM)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706E</a:t>
            </a:r>
            <a:r>
              <a:rPr lang="en-US" dirty="0"/>
              <a:t> HIGH PERF PCC PAVEMENT, BRIDGE APPROACH, REINFORCED (GRADE DM or P1M)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711C</a:t>
            </a:r>
            <a:r>
              <a:rPr lang="en-US" dirty="0"/>
              <a:t> HIGH PERF PCC TEXTURED AESTHETIC BRIDGE RAILING (GRADE DM)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706G</a:t>
            </a:r>
            <a:r>
              <a:rPr lang="en-US" dirty="0"/>
              <a:t> HIGH PERF PCC BRIDGE SUBSTRUCTURE (GRADE S2M)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711D</a:t>
            </a:r>
            <a:r>
              <a:rPr lang="en-US" dirty="0"/>
              <a:t> HIGH PERF PCC BRIDGE RAILING (GRADE DM)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707B</a:t>
            </a:r>
            <a:r>
              <a:rPr lang="en-US" dirty="0"/>
              <a:t> FRACTURE CRITICAL MEMBERS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707F</a:t>
            </a:r>
            <a:r>
              <a:rPr lang="en-US" dirty="0"/>
              <a:t> STRUCTURAL STEEL CONSTRUCTION REVISIONS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708A</a:t>
            </a:r>
            <a:r>
              <a:rPr lang="en-US" dirty="0"/>
              <a:t> STRAND DEBONDING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708B</a:t>
            </a:r>
            <a:r>
              <a:rPr lang="en-US" dirty="0"/>
              <a:t> PRESTRESSED CONCRETE BULB-TEE BEAM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711A</a:t>
            </a:r>
            <a:r>
              <a:rPr lang="en-US" dirty="0"/>
              <a:t> BRIDGE BARRIER RAILING, MODIFIED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711B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TEXTURED CONCRETE AESTHETIC BRIDGE RAILING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711E</a:t>
            </a:r>
            <a:r>
              <a:rPr lang="en-US" dirty="0"/>
              <a:t> BRIDGE RAILING REVISIONS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714A</a:t>
            </a:r>
            <a:r>
              <a:rPr lang="en-US" dirty="0"/>
              <a:t> TEMPORARY STRUCTURES AND APPROACHES REVISIONS</a:t>
            </a:r>
          </a:p>
          <a:p>
            <a:pPr marL="285750" indent="-285750" fontAlgn="b">
              <a:lnSpc>
                <a:spcPct val="150000"/>
              </a:lnSpc>
              <a:spcBef>
                <a:spcPts val="115"/>
              </a:spcBef>
              <a:spcAft>
                <a:spcPts val="115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716A</a:t>
            </a:r>
            <a:r>
              <a:rPr lang="en-US" dirty="0"/>
              <a:t> SHOP CLEANING AND COATING STRUCTURAL STEEL REVISIONS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7DDDF7-C399-4EC6-AEF5-D7A159D4EE77}"/>
              </a:ext>
            </a:extLst>
          </p:cNvPr>
          <p:cNvGrpSpPr/>
          <p:nvPr/>
        </p:nvGrpSpPr>
        <p:grpSpPr>
          <a:xfrm>
            <a:off x="416960" y="271182"/>
            <a:ext cx="8483677" cy="707886"/>
            <a:chOff x="2090916" y="185675"/>
            <a:chExt cx="8483677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41AAC4F-A06F-462B-BB20-8D50A9ACE6DA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Frequently Used Special Provisions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32BB082-1F2D-437D-9224-47A3ACC47455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9902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00000000-0008-0000-0200-00005C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9842500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0000000-0008-0000-0200-00005D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085513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0000000-0008-0000-0200-00005E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439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0000000-0008-0000-0200-00005F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439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0000000-0008-0000-0200-000061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439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0000000-0008-0000-0200-00006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439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0000000-0008-0000-0200-00006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439525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0000000-0008-0000-0200-00006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974513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0000000-0008-0000-0200-000065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974513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0000000-0008-0000-0200-000066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1974513"/>
            <a:ext cx="279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A7DDDF7-C399-4EC6-AEF5-D7A159D4EE77}"/>
              </a:ext>
            </a:extLst>
          </p:cNvPr>
          <p:cNvGrpSpPr/>
          <p:nvPr/>
        </p:nvGrpSpPr>
        <p:grpSpPr>
          <a:xfrm>
            <a:off x="416960" y="271182"/>
            <a:ext cx="11908514" cy="707886"/>
            <a:chOff x="2090916" y="185675"/>
            <a:chExt cx="8483677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41AAC4F-A06F-462B-BB20-8D50A9ACE6DA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Previously Approved/Template Special Provisions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32BB082-1F2D-437D-9224-47A3ACC47455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F801F50-9C8C-4A39-BC18-D756CEA3B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5" y="1129880"/>
            <a:ext cx="9423341" cy="513228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66DADC-1FE9-47E8-BFFE-BE77934B9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3" y="1945755"/>
            <a:ext cx="9411184" cy="442617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AD08A0-3EE0-4FBF-B821-EE897CBBD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81" y="1785651"/>
            <a:ext cx="9375434" cy="488752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1E9DF2-EBDF-4642-8CE5-075929D4D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45" y="2632627"/>
            <a:ext cx="9474079" cy="399088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B0DBC92-6A8E-40FA-8FC1-3BB9A1352F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82" y="1506359"/>
            <a:ext cx="9510218" cy="530496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4FEAAA-0DCA-455C-AEE9-8000FE2FB2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97" y="2101606"/>
            <a:ext cx="9379432" cy="475639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35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60E74-2EB5-41B8-AACE-68EFF4DEF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F2AD27-0078-4249-BB0F-2EE7D7660CD3}"/>
              </a:ext>
            </a:extLst>
          </p:cNvPr>
          <p:cNvGrpSpPr/>
          <p:nvPr/>
        </p:nvGrpSpPr>
        <p:grpSpPr>
          <a:xfrm>
            <a:off x="416960" y="271182"/>
            <a:ext cx="3256969" cy="707886"/>
            <a:chOff x="2090916" y="185675"/>
            <a:chExt cx="8483677" cy="70788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686C6A-2CB8-4CCE-83F9-3A22001FF826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Use of Notes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DC308D9-0271-4052-88CA-FF7DCB942635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775AF84-EB31-498B-A264-1771EC924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91400" cy="4351338"/>
          </a:xfrm>
        </p:spPr>
        <p:txBody>
          <a:bodyPr/>
          <a:lstStyle/>
          <a:p>
            <a:r>
              <a:rPr lang="en-US" dirty="0"/>
              <a:t>Standard Notes reduced</a:t>
            </a:r>
          </a:p>
          <a:p>
            <a:r>
              <a:rPr lang="en-US" dirty="0"/>
              <a:t>AVOID Modifying standard notes</a:t>
            </a:r>
          </a:p>
          <a:p>
            <a:r>
              <a:rPr lang="en-US" dirty="0"/>
              <a:t>CAUTION use of notes for payment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1B2A2A-4121-41DB-8280-A273F33A83B9}"/>
              </a:ext>
            </a:extLst>
          </p:cNvPr>
          <p:cNvGrpSpPr>
            <a:grpSpLocks noChangeAspect="1"/>
          </p:cNvGrpSpPr>
          <p:nvPr/>
        </p:nvGrpSpPr>
        <p:grpSpPr>
          <a:xfrm>
            <a:off x="1422427" y="1022786"/>
            <a:ext cx="8770246" cy="5671243"/>
            <a:chOff x="1111041" y="1132560"/>
            <a:chExt cx="8872658" cy="57374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5AA42A-565C-4568-903D-95376815D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1041" y="1132560"/>
              <a:ext cx="8872658" cy="5737468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F824969-A50C-49DD-9585-549D38FF781D}"/>
                </a:ext>
              </a:extLst>
            </p:cNvPr>
            <p:cNvGrpSpPr/>
            <p:nvPr/>
          </p:nvGrpSpPr>
          <p:grpSpPr>
            <a:xfrm>
              <a:off x="5643509" y="4851339"/>
              <a:ext cx="1839331" cy="1432621"/>
              <a:chOff x="7785100" y="2006600"/>
              <a:chExt cx="3568700" cy="417036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1F004F0-AC99-4D9C-8E49-E4AB5FB8F825}"/>
                  </a:ext>
                </a:extLst>
              </p:cNvPr>
              <p:cNvSpPr/>
              <p:nvPr/>
            </p:nvSpPr>
            <p:spPr>
              <a:xfrm>
                <a:off x="7785100" y="2006600"/>
                <a:ext cx="3568700" cy="417036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CD45616-0472-4090-A3B3-C1C2ECB5FADD}"/>
                  </a:ext>
                </a:extLst>
              </p:cNvPr>
              <p:cNvCxnSpPr/>
              <p:nvPr/>
            </p:nvCxnSpPr>
            <p:spPr>
              <a:xfrm>
                <a:off x="7785100" y="2006600"/>
                <a:ext cx="3568700" cy="41703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4342211-FDFF-4DDC-9F5E-A5523E8C66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85100" y="2006600"/>
                <a:ext cx="3568700" cy="41703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A8B327-BD42-415D-821A-ABE51A1A78BA}"/>
                </a:ext>
              </a:extLst>
            </p:cNvPr>
            <p:cNvGrpSpPr/>
            <p:nvPr/>
          </p:nvGrpSpPr>
          <p:grpSpPr>
            <a:xfrm>
              <a:off x="7576851" y="1572958"/>
              <a:ext cx="2095469" cy="198349"/>
              <a:chOff x="7785100" y="2006600"/>
              <a:chExt cx="3568700" cy="4170363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379D74-D800-477B-90DF-74162F68D2B0}"/>
                  </a:ext>
                </a:extLst>
              </p:cNvPr>
              <p:cNvSpPr/>
              <p:nvPr/>
            </p:nvSpPr>
            <p:spPr>
              <a:xfrm>
                <a:off x="7785100" y="2006600"/>
                <a:ext cx="3568700" cy="417036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5D953ED-15C7-4C46-9EDB-E0DF37B58F7F}"/>
                  </a:ext>
                </a:extLst>
              </p:cNvPr>
              <p:cNvCxnSpPr/>
              <p:nvPr/>
            </p:nvCxnSpPr>
            <p:spPr>
              <a:xfrm>
                <a:off x="7785100" y="2006600"/>
                <a:ext cx="3568700" cy="41703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2FABA86-B708-437C-8907-9F373EEB6D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85100" y="2006600"/>
                <a:ext cx="3568700" cy="41703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43AA856-1936-4C8F-8003-27D6ACA16C06}"/>
                </a:ext>
              </a:extLst>
            </p:cNvPr>
            <p:cNvGrpSpPr/>
            <p:nvPr/>
          </p:nvGrpSpPr>
          <p:grpSpPr>
            <a:xfrm>
              <a:off x="7556531" y="2211705"/>
              <a:ext cx="2115789" cy="526415"/>
              <a:chOff x="7785100" y="2006600"/>
              <a:chExt cx="3568700" cy="417036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5CBC72C-B82D-4046-B35D-EB7389D41D51}"/>
                  </a:ext>
                </a:extLst>
              </p:cNvPr>
              <p:cNvSpPr/>
              <p:nvPr/>
            </p:nvSpPr>
            <p:spPr>
              <a:xfrm>
                <a:off x="7785100" y="2006600"/>
                <a:ext cx="3568700" cy="417036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C72335-ADC7-47F9-88EA-2F650285AD29}"/>
                  </a:ext>
                </a:extLst>
              </p:cNvPr>
              <p:cNvCxnSpPr/>
              <p:nvPr/>
            </p:nvCxnSpPr>
            <p:spPr>
              <a:xfrm>
                <a:off x="7785100" y="2006600"/>
                <a:ext cx="3568700" cy="41703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582CA49-4F30-480C-A880-6C2A7E5CAF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85100" y="2006600"/>
                <a:ext cx="3568700" cy="41703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455CD68-155E-4554-8554-F8541BAE1EF0}"/>
                </a:ext>
              </a:extLst>
            </p:cNvPr>
            <p:cNvGrpSpPr/>
            <p:nvPr/>
          </p:nvGrpSpPr>
          <p:grpSpPr>
            <a:xfrm>
              <a:off x="7556531" y="2958911"/>
              <a:ext cx="2115789" cy="1227009"/>
              <a:chOff x="7785100" y="2006600"/>
              <a:chExt cx="3568700" cy="417036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9CE117B-26EA-46D4-8E7C-A93ACE3DDB1A}"/>
                  </a:ext>
                </a:extLst>
              </p:cNvPr>
              <p:cNvSpPr/>
              <p:nvPr/>
            </p:nvSpPr>
            <p:spPr>
              <a:xfrm>
                <a:off x="7785100" y="2006600"/>
                <a:ext cx="3568700" cy="417036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D060D56-7AC9-4EE1-B3BB-200C98982449}"/>
                  </a:ext>
                </a:extLst>
              </p:cNvPr>
              <p:cNvCxnSpPr/>
              <p:nvPr/>
            </p:nvCxnSpPr>
            <p:spPr>
              <a:xfrm>
                <a:off x="7785100" y="2006600"/>
                <a:ext cx="3568700" cy="41703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65F55F7-FEC5-4E57-990F-32A6AFEB74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85100" y="2006600"/>
                <a:ext cx="3568700" cy="41703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0EFDEC6-A9FA-4133-8AE5-BFE42EB15C4A}"/>
                </a:ext>
              </a:extLst>
            </p:cNvPr>
            <p:cNvGrpSpPr/>
            <p:nvPr/>
          </p:nvGrpSpPr>
          <p:grpSpPr>
            <a:xfrm>
              <a:off x="7556531" y="4643060"/>
              <a:ext cx="2115789" cy="208280"/>
              <a:chOff x="7785100" y="2006600"/>
              <a:chExt cx="3568700" cy="4170363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E0F14D8-4D3A-4A4F-843D-4BDEDB433B5E}"/>
                  </a:ext>
                </a:extLst>
              </p:cNvPr>
              <p:cNvSpPr/>
              <p:nvPr/>
            </p:nvSpPr>
            <p:spPr>
              <a:xfrm>
                <a:off x="7785100" y="2006600"/>
                <a:ext cx="3568700" cy="417036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AEF7CE8-89BF-4058-BD9B-856B42E10E6C}"/>
                  </a:ext>
                </a:extLst>
              </p:cNvPr>
              <p:cNvCxnSpPr/>
              <p:nvPr/>
            </p:nvCxnSpPr>
            <p:spPr>
              <a:xfrm>
                <a:off x="7785100" y="2006600"/>
                <a:ext cx="3568700" cy="41703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1630F07-B63A-436C-839F-5AD9D00B97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85100" y="2006600"/>
                <a:ext cx="3568700" cy="41703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3657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46849-A7F9-4A66-BB39-D032AE7E0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288" y="321732"/>
            <a:ext cx="9276178" cy="42407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Notable Changes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2883A-A46C-4284-9FA2-5AC0504E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CCE88E84-1C77-4678-B2AF-27AFA917B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3465195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1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A7B56-1485-4F1E-8886-39A6B38CC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91400" cy="4351338"/>
          </a:xfrm>
        </p:spPr>
        <p:txBody>
          <a:bodyPr/>
          <a:lstStyle/>
          <a:p>
            <a:r>
              <a:rPr lang="en-US" dirty="0"/>
              <a:t>Permanent Sheet Pile Installations – Division 9 material requirements</a:t>
            </a:r>
          </a:p>
          <a:p>
            <a:r>
              <a:rPr lang="en-US" dirty="0"/>
              <a:t>Cofferdams</a:t>
            </a:r>
          </a:p>
          <a:p>
            <a:pPr lvl="1"/>
            <a:r>
              <a:rPr lang="en-US" dirty="0"/>
              <a:t>6’ and greater - PE required</a:t>
            </a:r>
          </a:p>
          <a:p>
            <a:pPr lvl="1"/>
            <a:r>
              <a:rPr lang="en-US" dirty="0"/>
              <a:t>Tremie – must design to tremie                 design water height</a:t>
            </a:r>
          </a:p>
          <a:p>
            <a:r>
              <a:rPr lang="en-US" dirty="0"/>
              <a:t>Field Welding – AWS D1.1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530B57-1AF7-46D6-A778-27EE0EEFD024}"/>
              </a:ext>
            </a:extLst>
          </p:cNvPr>
          <p:cNvGrpSpPr/>
          <p:nvPr/>
        </p:nvGrpSpPr>
        <p:grpSpPr>
          <a:xfrm>
            <a:off x="416960" y="271182"/>
            <a:ext cx="11152740" cy="707886"/>
            <a:chOff x="2090916" y="185675"/>
            <a:chExt cx="8483677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F11EF-A545-4DF0-A787-986271A9C04C}"/>
                </a:ext>
              </a:extLst>
            </p:cNvPr>
            <p:cNvSpPr txBox="1"/>
            <p:nvPr/>
          </p:nvSpPr>
          <p:spPr>
            <a:xfrm>
              <a:off x="2090916" y="185675"/>
              <a:ext cx="84836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Notable Changes – 704 Sheet Pile/Cofferdams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A3080E-411C-4225-A4BD-F37D7AC24F3A}"/>
                </a:ext>
              </a:extLst>
            </p:cNvPr>
            <p:cNvSpPr/>
            <p:nvPr/>
          </p:nvSpPr>
          <p:spPr>
            <a:xfrm>
              <a:off x="2177142" y="793985"/>
              <a:ext cx="7201001" cy="995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11DEC8C-6FBC-4C40-9CB7-DBDC654F6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330" y="2660777"/>
            <a:ext cx="6067342" cy="40600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101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94D4298C0E824A8EA136B7CC18373A" ma:contentTypeVersion="11" ma:contentTypeDescription="Create a new document." ma:contentTypeScope="" ma:versionID="5978a00b9076577770db56fb0bc43c38">
  <xsd:schema xmlns:xsd="http://www.w3.org/2001/XMLSchema" xmlns:xs="http://www.w3.org/2001/XMLSchema" xmlns:p="http://schemas.microsoft.com/office/2006/metadata/properties" xmlns:ns3="ff6fd819-f8b4-4303-b42e-e06202014b09" xmlns:ns4="8d9af4f2-9b44-4b76-beab-782a60c42c79" targetNamespace="http://schemas.microsoft.com/office/2006/metadata/properties" ma:root="true" ma:fieldsID="8983da5aff0074bd9d2c831a04bf8298" ns3:_="" ns4:_="">
    <xsd:import namespace="ff6fd819-f8b4-4303-b42e-e06202014b09"/>
    <xsd:import namespace="8d9af4f2-9b44-4b76-beab-782a60c42c7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6fd819-f8b4-4303-b42e-e06202014b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9af4f2-9b44-4b76-beab-782a60c42c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AA26E9-097A-4288-ABD5-E6CA6CC7FC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6fd819-f8b4-4303-b42e-e06202014b09"/>
    <ds:schemaRef ds:uri="8d9af4f2-9b44-4b76-beab-782a60c42c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33BDCB-DEE0-413F-81C6-DE603ABB0D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B2EE25-DCBA-4527-8AB7-EE25705D45DC}">
  <ds:schemaRefs>
    <ds:schemaRef ds:uri="http://schemas.microsoft.com/office/2006/documentManagement/types"/>
    <ds:schemaRef ds:uri="ff6fd819-f8b4-4303-b42e-e06202014b09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8d9af4f2-9b44-4b76-beab-782a60c42c7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1776</Words>
  <Application>Microsoft Office PowerPoint</Application>
  <PresentationFormat>Widescreen</PresentationFormat>
  <Paragraphs>248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2020 Spec Book Division 7</vt:lpstr>
      <vt:lpstr>Spec Book Review – Major Themes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Notable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Division 7 Final  Notes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Spec Book Division 7</dc:title>
  <dc:creator>Wagner, Bradley (MDOT)</dc:creator>
  <cp:lastModifiedBy>Wagner, Bradley (MDOT)</cp:lastModifiedBy>
  <cp:revision>28</cp:revision>
  <cp:lastPrinted>2020-02-20T11:36:33Z</cp:lastPrinted>
  <dcterms:created xsi:type="dcterms:W3CDTF">2020-02-18T12:40:01Z</dcterms:created>
  <dcterms:modified xsi:type="dcterms:W3CDTF">2020-02-20T12:04:05Z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a2fed65-62e7-46ea-af74-187e0c17143a_Enabled">
    <vt:lpwstr>True</vt:lpwstr>
  </property>
  <property fmtid="{D5CDD505-2E9C-101B-9397-08002B2CF9AE}" pid="3" name="MSIP_Label_3a2fed65-62e7-46ea-af74-187e0c17143a_SiteId">
    <vt:lpwstr>d5fb7087-3777-42ad-966a-892ef47225d1</vt:lpwstr>
  </property>
  <property fmtid="{D5CDD505-2E9C-101B-9397-08002B2CF9AE}" pid="4" name="MSIP_Label_3a2fed65-62e7-46ea-af74-187e0c17143a_Owner">
    <vt:lpwstr>WagnerB@michigan.gov</vt:lpwstr>
  </property>
  <property fmtid="{D5CDD505-2E9C-101B-9397-08002B2CF9AE}" pid="5" name="MSIP_Label_3a2fed65-62e7-46ea-af74-187e0c17143a_SetDate">
    <vt:lpwstr>2020-02-18T12:55:39.9747002Z</vt:lpwstr>
  </property>
  <property fmtid="{D5CDD505-2E9C-101B-9397-08002B2CF9AE}" pid="6" name="MSIP_Label_3a2fed65-62e7-46ea-af74-187e0c17143a_Name">
    <vt:lpwstr>Internal Data (Standard State Data)</vt:lpwstr>
  </property>
  <property fmtid="{D5CDD505-2E9C-101B-9397-08002B2CF9AE}" pid="7" name="MSIP_Label_3a2fed65-62e7-46ea-af74-187e0c17143a_Application">
    <vt:lpwstr>Microsoft Azure Information Protection</vt:lpwstr>
  </property>
  <property fmtid="{D5CDD505-2E9C-101B-9397-08002B2CF9AE}" pid="8" name="MSIP_Label_3a2fed65-62e7-46ea-af74-187e0c17143a_ActionId">
    <vt:lpwstr>bfdd55bc-3ed1-4f13-8984-b6417ac67b45</vt:lpwstr>
  </property>
  <property fmtid="{D5CDD505-2E9C-101B-9397-08002B2CF9AE}" pid="9" name="MSIP_Label_3a2fed65-62e7-46ea-af74-187e0c17143a_Extended_MSFT_Method">
    <vt:lpwstr>Manual</vt:lpwstr>
  </property>
  <property fmtid="{D5CDD505-2E9C-101B-9397-08002B2CF9AE}" pid="10" name="Sensitivity">
    <vt:lpwstr>Internal Data (Standard State Data)</vt:lpwstr>
  </property>
  <property fmtid="{D5CDD505-2E9C-101B-9397-08002B2CF9AE}" pid="11" name="ContentTypeId">
    <vt:lpwstr>0x0101001594D4298C0E824A8EA136B7CC18373A</vt:lpwstr>
  </property>
</Properties>
</file>